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11"/>
  </p:notesMasterIdLst>
  <p:sldIdLst>
    <p:sldId id="256" r:id="rId2"/>
    <p:sldId id="294" r:id="rId3"/>
    <p:sldId id="292" r:id="rId4"/>
    <p:sldId id="293" r:id="rId5"/>
    <p:sldId id="295" r:id="rId6"/>
    <p:sldId id="296" r:id="rId7"/>
    <p:sldId id="291" r:id="rId8"/>
    <p:sldId id="297" r:id="rId9"/>
    <p:sldId id="298" r:id="rId10"/>
    <p:sldId id="299" r:id="rId11"/>
    <p:sldId id="302" r:id="rId12"/>
    <p:sldId id="300" r:id="rId13"/>
    <p:sldId id="301" r:id="rId14"/>
    <p:sldId id="290" r:id="rId15"/>
    <p:sldId id="303" r:id="rId16"/>
    <p:sldId id="304" r:id="rId17"/>
    <p:sldId id="305" r:id="rId18"/>
    <p:sldId id="306" r:id="rId19"/>
    <p:sldId id="308" r:id="rId20"/>
    <p:sldId id="309" r:id="rId21"/>
    <p:sldId id="310" r:id="rId22"/>
    <p:sldId id="311" r:id="rId23"/>
    <p:sldId id="312" r:id="rId24"/>
    <p:sldId id="317" r:id="rId25"/>
    <p:sldId id="313" r:id="rId26"/>
    <p:sldId id="314" r:id="rId27"/>
    <p:sldId id="315" r:id="rId28"/>
    <p:sldId id="316" r:id="rId29"/>
    <p:sldId id="321" r:id="rId30"/>
    <p:sldId id="320" r:id="rId31"/>
    <p:sldId id="319" r:id="rId32"/>
    <p:sldId id="318" r:id="rId33"/>
    <p:sldId id="307" r:id="rId34"/>
    <p:sldId id="322" r:id="rId35"/>
    <p:sldId id="323" r:id="rId36"/>
    <p:sldId id="324" r:id="rId37"/>
    <p:sldId id="325" r:id="rId38"/>
    <p:sldId id="326" r:id="rId39"/>
    <p:sldId id="327" r:id="rId40"/>
    <p:sldId id="328" r:id="rId41"/>
    <p:sldId id="330" r:id="rId42"/>
    <p:sldId id="331" r:id="rId43"/>
    <p:sldId id="332" r:id="rId44"/>
    <p:sldId id="333" r:id="rId45"/>
    <p:sldId id="334" r:id="rId46"/>
    <p:sldId id="335" r:id="rId47"/>
    <p:sldId id="336" r:id="rId48"/>
    <p:sldId id="341" r:id="rId49"/>
    <p:sldId id="338" r:id="rId50"/>
    <p:sldId id="339" r:id="rId51"/>
    <p:sldId id="340" r:id="rId52"/>
    <p:sldId id="329" r:id="rId53"/>
    <p:sldId id="342" r:id="rId54"/>
    <p:sldId id="344" r:id="rId55"/>
    <p:sldId id="345" r:id="rId56"/>
    <p:sldId id="346" r:id="rId57"/>
    <p:sldId id="347" r:id="rId58"/>
    <p:sldId id="348" r:id="rId59"/>
    <p:sldId id="349" r:id="rId60"/>
    <p:sldId id="350" r:id="rId61"/>
    <p:sldId id="351" r:id="rId62"/>
    <p:sldId id="352" r:id="rId63"/>
    <p:sldId id="353" r:id="rId64"/>
    <p:sldId id="343" r:id="rId65"/>
    <p:sldId id="356" r:id="rId66"/>
    <p:sldId id="357" r:id="rId67"/>
    <p:sldId id="363" r:id="rId68"/>
    <p:sldId id="358"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383" r:id="rId89"/>
    <p:sldId id="384" r:id="rId90"/>
    <p:sldId id="385" r:id="rId91"/>
    <p:sldId id="386" r:id="rId92"/>
    <p:sldId id="387" r:id="rId93"/>
    <p:sldId id="388" r:id="rId94"/>
    <p:sldId id="389" r:id="rId95"/>
    <p:sldId id="390" r:id="rId96"/>
    <p:sldId id="391" r:id="rId97"/>
    <p:sldId id="392" r:id="rId98"/>
    <p:sldId id="393" r:id="rId99"/>
    <p:sldId id="394" r:id="rId100"/>
    <p:sldId id="395" r:id="rId101"/>
    <p:sldId id="396" r:id="rId102"/>
    <p:sldId id="397" r:id="rId103"/>
    <p:sldId id="398" r:id="rId104"/>
    <p:sldId id="399" r:id="rId105"/>
    <p:sldId id="400" r:id="rId106"/>
    <p:sldId id="401" r:id="rId107"/>
    <p:sldId id="402" r:id="rId108"/>
    <p:sldId id="403" r:id="rId109"/>
    <p:sldId id="258"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551"/>
    <a:srgbClr val="055D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62" autoAdjust="0"/>
    <p:restoredTop sz="94660"/>
  </p:normalViewPr>
  <p:slideViewPr>
    <p:cSldViewPr snapToGrid="0">
      <p:cViewPr varScale="1">
        <p:scale>
          <a:sx n="56" d="100"/>
          <a:sy n="56" d="100"/>
        </p:scale>
        <p:origin x="90"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5" Type="http://schemas.openxmlformats.org/officeDocument/2006/relationships/image" Target="../media/image74.wmf"/><Relationship Id="rId4"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6.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5" Type="http://schemas.openxmlformats.org/officeDocument/2006/relationships/image" Target="../media/image108.wmf"/><Relationship Id="rId4" Type="http://schemas.openxmlformats.org/officeDocument/2006/relationships/image" Target="../media/image10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5" Type="http://schemas.openxmlformats.org/officeDocument/2006/relationships/image" Target="../media/image136.wmf"/><Relationship Id="rId4" Type="http://schemas.openxmlformats.org/officeDocument/2006/relationships/image" Target="../media/image13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0.wmf"/><Relationship Id="rId4" Type="http://schemas.openxmlformats.org/officeDocument/2006/relationships/image" Target="../media/image14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50.wmf"/><Relationship Id="rId1" Type="http://schemas.openxmlformats.org/officeDocument/2006/relationships/image" Target="../media/image14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image" Target="../media/image182.wmf"/><Relationship Id="rId7" Type="http://schemas.openxmlformats.org/officeDocument/2006/relationships/image" Target="../media/image186.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11" Type="http://schemas.openxmlformats.org/officeDocument/2006/relationships/image" Target="../media/image190.wmf"/><Relationship Id="rId5" Type="http://schemas.openxmlformats.org/officeDocument/2006/relationships/image" Target="../media/image184.wmf"/><Relationship Id="rId10" Type="http://schemas.openxmlformats.org/officeDocument/2006/relationships/image" Target="../media/image189.wmf"/><Relationship Id="rId4" Type="http://schemas.openxmlformats.org/officeDocument/2006/relationships/image" Target="../media/image183.wmf"/><Relationship Id="rId9" Type="http://schemas.openxmlformats.org/officeDocument/2006/relationships/image" Target="../media/image188.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11.wmf"/><Relationship Id="rId3" Type="http://schemas.openxmlformats.org/officeDocument/2006/relationships/image" Target="../media/image207.wmf"/><Relationship Id="rId7" Type="http://schemas.openxmlformats.org/officeDocument/2006/relationships/image" Target="../media/image210.wmf"/><Relationship Id="rId2" Type="http://schemas.openxmlformats.org/officeDocument/2006/relationships/image" Target="../media/image206.wmf"/><Relationship Id="rId1" Type="http://schemas.openxmlformats.org/officeDocument/2006/relationships/image" Target="../media/image205.wmf"/><Relationship Id="rId6" Type="http://schemas.openxmlformats.org/officeDocument/2006/relationships/image" Target="../media/image209.wmf"/><Relationship Id="rId5" Type="http://schemas.openxmlformats.org/officeDocument/2006/relationships/image" Target="../media/image208.wmf"/><Relationship Id="rId4" Type="http://schemas.openxmlformats.org/officeDocument/2006/relationships/image" Target="../media/image182.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218.wmf"/><Relationship Id="rId1" Type="http://schemas.openxmlformats.org/officeDocument/2006/relationships/image" Target="../media/image2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17.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8384BE-9D6B-4024-A985-C0EE99A58AEA}" type="datetimeFigureOut">
              <a:rPr lang="en-GB" smtClean="0"/>
              <a:t>24/01/2021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05C70-BB3D-46DD-9A54-15208EA29ECC}" type="slidenum">
              <a:rPr lang="en-GB" smtClean="0"/>
              <a:t>‹#›</a:t>
            </a:fld>
            <a:endParaRPr lang="en-GB"/>
          </a:p>
        </p:txBody>
      </p:sp>
    </p:spTree>
    <p:extLst>
      <p:ext uri="{BB962C8B-B14F-4D97-AF65-F5344CB8AC3E}">
        <p14:creationId xmlns:p14="http://schemas.microsoft.com/office/powerpoint/2010/main" val="3936860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7F05C70-BB3D-46DD-9A54-15208EA29ECC}" type="slidenum">
              <a:rPr lang="en-GB" smtClean="0"/>
              <a:t>0</a:t>
            </a:fld>
            <a:endParaRPr lang="en-GB"/>
          </a:p>
        </p:txBody>
      </p:sp>
    </p:spTree>
    <p:extLst>
      <p:ext uri="{BB962C8B-B14F-4D97-AF65-F5344CB8AC3E}">
        <p14:creationId xmlns:p14="http://schemas.microsoft.com/office/powerpoint/2010/main" val="31004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7F05C70-BB3D-46DD-9A54-15208EA29ECC}" type="slidenum">
              <a:rPr lang="en-GB" smtClean="0"/>
              <a:t>23</a:t>
            </a:fld>
            <a:endParaRPr lang="en-GB"/>
          </a:p>
        </p:txBody>
      </p:sp>
    </p:spTree>
    <p:extLst>
      <p:ext uri="{BB962C8B-B14F-4D97-AF65-F5344CB8AC3E}">
        <p14:creationId xmlns:p14="http://schemas.microsoft.com/office/powerpoint/2010/main" val="1829532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7F05C70-BB3D-46DD-9A54-15208EA29ECC}" type="slidenum">
              <a:rPr lang="en-GB" smtClean="0"/>
              <a:t>68</a:t>
            </a:fld>
            <a:endParaRPr lang="en-GB"/>
          </a:p>
        </p:txBody>
      </p:sp>
    </p:spTree>
    <p:extLst>
      <p:ext uri="{BB962C8B-B14F-4D97-AF65-F5344CB8AC3E}">
        <p14:creationId xmlns:p14="http://schemas.microsoft.com/office/powerpoint/2010/main" val="221074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D4B45-7CDE-44F7-907A-821CA98CE736}" type="slidenum">
              <a:rPr lang="en-US" smtClean="0"/>
              <a:pPr/>
              <a:t>101</a:t>
            </a:fld>
            <a:endParaRPr lang="en-US"/>
          </a:p>
        </p:txBody>
      </p:sp>
    </p:spTree>
    <p:extLst>
      <p:ext uri="{BB962C8B-B14F-4D97-AF65-F5344CB8AC3E}">
        <p14:creationId xmlns:p14="http://schemas.microsoft.com/office/powerpoint/2010/main" val="980500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7F05C70-BB3D-46DD-9A54-15208EA29ECC}" type="slidenum">
              <a:rPr lang="en-GB" smtClean="0"/>
              <a:t>108</a:t>
            </a:fld>
            <a:endParaRPr lang="en-GB"/>
          </a:p>
        </p:txBody>
      </p:sp>
    </p:spTree>
    <p:extLst>
      <p:ext uri="{BB962C8B-B14F-4D97-AF65-F5344CB8AC3E}">
        <p14:creationId xmlns:p14="http://schemas.microsoft.com/office/powerpoint/2010/main" val="65743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a:lvl1pPr>
          </a:lstStyle>
          <a:p>
            <a:r>
              <a:rPr lang="en-US"/>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828A36ED-2655-4C9E-8238-9E1AC381F723}" type="datetime1">
              <a:rPr lang="en-GB" smtClean="0"/>
              <a:t>24/01/2021</a:t>
            </a:fld>
            <a:endParaRPr lang="en-GB"/>
          </a:p>
        </p:txBody>
      </p:sp>
      <p:sp>
        <p:nvSpPr>
          <p:cNvPr id="5" name="Footer Placeholder 4"/>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841235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145382A-FB3C-41FB-984A-BFFAA7F5560F}" type="datetime1">
              <a:rPr lang="en-GB" smtClean="0"/>
              <a:t>24/01/2021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0C373-F1D0-494F-8D6D-366C958B3429}" type="slidenum">
              <a:rPr lang="en-GB" smtClean="0"/>
              <a:t>‹#›</a:t>
            </a:fld>
            <a:endParaRPr lang="en-GB"/>
          </a:p>
        </p:txBody>
      </p:sp>
    </p:spTree>
    <p:extLst>
      <p:ext uri="{BB962C8B-B14F-4D97-AF65-F5344CB8AC3E}">
        <p14:creationId xmlns:p14="http://schemas.microsoft.com/office/powerpoint/2010/main" val="322160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5FBEA2C-DD99-4E79-ABCE-86762D8C2888}" type="datetime1">
              <a:rPr lang="en-GB" smtClean="0"/>
              <a:t>24/01/2021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0C373-F1D0-494F-8D6D-366C958B3429}" type="slidenum">
              <a:rPr lang="en-GB" smtClean="0"/>
              <a:t>‹#›</a:t>
            </a:fld>
            <a:endParaRPr lang="en-GB"/>
          </a:p>
        </p:txBody>
      </p:sp>
    </p:spTree>
    <p:extLst>
      <p:ext uri="{BB962C8B-B14F-4D97-AF65-F5344CB8AC3E}">
        <p14:creationId xmlns:p14="http://schemas.microsoft.com/office/powerpoint/2010/main" val="337279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4FFC8644-480C-453D-8744-E89F274AE230}" type="datetime1">
              <a:rPr lang="en-GB" smtClean="0"/>
              <a:t>24/01/2021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0C373-F1D0-494F-8D6D-366C958B3429}" type="slidenum">
              <a:rPr lang="en-GB" smtClean="0"/>
              <a:t>‹#›</a:t>
            </a:fld>
            <a:endParaRPr lang="en-GB"/>
          </a:p>
        </p:txBody>
      </p:sp>
    </p:spTree>
    <p:extLst>
      <p:ext uri="{BB962C8B-B14F-4D97-AF65-F5344CB8AC3E}">
        <p14:creationId xmlns:p14="http://schemas.microsoft.com/office/powerpoint/2010/main" val="216038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800"/>
            </a:lvl1pPr>
          </a:lstStyle>
          <a:p>
            <a:r>
              <a:rPr lang="en-US"/>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409890-E927-4619-80BA-BBAB8952703D}" type="datetime1">
              <a:rPr lang="en-GB" smtClean="0"/>
              <a:t>24/01/2021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0C373-F1D0-494F-8D6D-366C958B3429}" type="slidenum">
              <a:rPr lang="en-GB" smtClean="0"/>
              <a:t>‹#›</a:t>
            </a:fld>
            <a:endParaRPr lang="en-GB"/>
          </a:p>
        </p:txBody>
      </p:sp>
    </p:spTree>
    <p:extLst>
      <p:ext uri="{BB962C8B-B14F-4D97-AF65-F5344CB8AC3E}">
        <p14:creationId xmlns:p14="http://schemas.microsoft.com/office/powerpoint/2010/main" val="1123777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40612A9-8B8A-4D76-8338-090742D648FA}" type="datetime1">
              <a:rPr lang="en-GB" smtClean="0"/>
              <a:t>24/01/2021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50C373-F1D0-494F-8D6D-366C958B3429}" type="slidenum">
              <a:rPr lang="en-GB" smtClean="0"/>
              <a:t>‹#›</a:t>
            </a:fld>
            <a:endParaRPr lang="en-GB"/>
          </a:p>
        </p:txBody>
      </p:sp>
    </p:spTree>
    <p:extLst>
      <p:ext uri="{BB962C8B-B14F-4D97-AF65-F5344CB8AC3E}">
        <p14:creationId xmlns:p14="http://schemas.microsoft.com/office/powerpoint/2010/main" val="2296987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261A052-6A62-4DEB-B39A-DF865DC294D7}" type="datetime1">
              <a:rPr lang="en-GB" smtClean="0"/>
              <a:t>24/01/2021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E50C373-F1D0-494F-8D6D-366C958B3429}" type="slidenum">
              <a:rPr lang="en-GB" smtClean="0"/>
              <a:t>‹#›</a:t>
            </a:fld>
            <a:endParaRPr lang="en-GB"/>
          </a:p>
        </p:txBody>
      </p:sp>
    </p:spTree>
    <p:extLst>
      <p:ext uri="{BB962C8B-B14F-4D97-AF65-F5344CB8AC3E}">
        <p14:creationId xmlns:p14="http://schemas.microsoft.com/office/powerpoint/2010/main" val="2822826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B4AB992-C49D-4348-A525-E164DFDC1373}" type="datetime1">
              <a:rPr lang="en-GB" smtClean="0"/>
              <a:t>24/01/2021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E50C373-F1D0-494F-8D6D-366C958B3429}" type="slidenum">
              <a:rPr lang="en-GB" smtClean="0"/>
              <a:t>‹#›</a:t>
            </a:fld>
            <a:endParaRPr lang="en-GB"/>
          </a:p>
        </p:txBody>
      </p:sp>
    </p:spTree>
    <p:extLst>
      <p:ext uri="{BB962C8B-B14F-4D97-AF65-F5344CB8AC3E}">
        <p14:creationId xmlns:p14="http://schemas.microsoft.com/office/powerpoint/2010/main" val="5204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6EBD4-D843-440F-970F-CE2EAFC7B9B6}" type="datetime1">
              <a:rPr lang="en-GB" smtClean="0"/>
              <a:t>24/01/2021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E50C373-F1D0-494F-8D6D-366C958B3429}" type="slidenum">
              <a:rPr lang="en-GB" smtClean="0"/>
              <a:t>‹#›</a:t>
            </a:fld>
            <a:endParaRPr lang="en-GB"/>
          </a:p>
        </p:txBody>
      </p:sp>
    </p:spTree>
    <p:extLst>
      <p:ext uri="{BB962C8B-B14F-4D97-AF65-F5344CB8AC3E}">
        <p14:creationId xmlns:p14="http://schemas.microsoft.com/office/powerpoint/2010/main" val="311316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4A8E3E-CF5D-4FA7-AE13-1DBF934E5A7C}" type="datetime1">
              <a:rPr lang="en-GB" smtClean="0"/>
              <a:t>24/01/2021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50C373-F1D0-494F-8D6D-366C958B3429}" type="slidenum">
              <a:rPr lang="en-GB" smtClean="0"/>
              <a:t>‹#›</a:t>
            </a:fld>
            <a:endParaRPr lang="en-GB"/>
          </a:p>
        </p:txBody>
      </p:sp>
    </p:spTree>
    <p:extLst>
      <p:ext uri="{BB962C8B-B14F-4D97-AF65-F5344CB8AC3E}">
        <p14:creationId xmlns:p14="http://schemas.microsoft.com/office/powerpoint/2010/main" val="898239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9247F5-100F-4260-9B69-A3B55AF74742}" type="datetime1">
              <a:rPr lang="en-GB" smtClean="0"/>
              <a:t>24/01/2021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50C373-F1D0-494F-8D6D-366C958B3429}" type="slidenum">
              <a:rPr lang="en-GB" smtClean="0"/>
              <a:t>‹#›</a:t>
            </a:fld>
            <a:endParaRPr lang="en-GB"/>
          </a:p>
        </p:txBody>
      </p:sp>
    </p:spTree>
    <p:extLst>
      <p:ext uri="{BB962C8B-B14F-4D97-AF65-F5344CB8AC3E}">
        <p14:creationId xmlns:p14="http://schemas.microsoft.com/office/powerpoint/2010/main" val="2900322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788276"/>
            <a:ext cx="10515600" cy="902412"/>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BCB05-1F2F-4A45-AFF2-CC62B780D79B}" type="datetime1">
              <a:rPr lang="en-GB" smtClean="0"/>
              <a:t>24/01/2021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48296" y="6464739"/>
            <a:ext cx="409135" cy="365125"/>
          </a:xfrm>
          <a:prstGeom prst="rect">
            <a:avLst/>
          </a:prstGeom>
        </p:spPr>
        <p:txBody>
          <a:bodyPr vert="horz" lIns="91440" tIns="45720" rIns="91440" bIns="45720" rtlCol="0" anchor="ctr"/>
          <a:lstStyle>
            <a:lvl1pPr algn="r">
              <a:defRPr sz="1400" b="1">
                <a:solidFill>
                  <a:srgbClr val="FFC551"/>
                </a:solidFill>
                <a:latin typeface="Century Gothic" panose="020B0502020202020204" pitchFamily="34" charset="0"/>
              </a:defRPr>
            </a:lvl1pPr>
          </a:lstStyle>
          <a:p>
            <a:fld id="{7E50C373-F1D0-494F-8D6D-366C958B3429}" type="slidenum">
              <a:rPr lang="en-GB" smtClean="0"/>
              <a:pPr/>
              <a:t>‹#›</a:t>
            </a:fld>
            <a:endParaRPr lang="en-GB" dirty="0"/>
          </a:p>
        </p:txBody>
      </p:sp>
    </p:spTree>
    <p:extLst>
      <p:ext uri="{BB962C8B-B14F-4D97-AF65-F5344CB8AC3E}">
        <p14:creationId xmlns:p14="http://schemas.microsoft.com/office/powerpoint/2010/main" val="1534290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600" kern="1200">
          <a:solidFill>
            <a:srgbClr val="055D13"/>
          </a:solidFill>
          <a:latin typeface="Futura Md BT" panose="020B06020202040203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215.wmf"/></Relationships>
</file>

<file path=ppt/slides/_rels/slide10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18.w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oleObject" Target="../embeddings/oleObject137.bin"/><Relationship Id="rId5" Type="http://schemas.openxmlformats.org/officeDocument/2006/relationships/image" Target="../media/image217.wmf"/><Relationship Id="rId4" Type="http://schemas.openxmlformats.org/officeDocument/2006/relationships/oleObject" Target="../embeddings/oleObject136.bin"/></Relationships>
</file>

<file path=ppt/slides/_rels/slide10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w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 Id="rId14" Type="http://schemas.openxmlformats.org/officeDocument/2006/relationships/image" Target="../media/image8.wmf"/></Relationships>
</file>

<file path=ppt/slides/_rels/slide12.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31.wmf"/><Relationship Id="rId2" Type="http://schemas.openxmlformats.org/officeDocument/2006/relationships/slideLayout" Target="../slideLayouts/slideLayout6.xml"/><Relationship Id="rId16" Type="http://schemas.openxmlformats.org/officeDocument/2006/relationships/image" Target="../media/image33.wmf"/><Relationship Id="rId1" Type="http://schemas.openxmlformats.org/officeDocument/2006/relationships/vmlDrawing" Target="../drawings/vmlDrawing7.vml"/><Relationship Id="rId6" Type="http://schemas.openxmlformats.org/officeDocument/2006/relationships/image" Target="../media/image28.wmf"/><Relationship Id="rId11" Type="http://schemas.openxmlformats.org/officeDocument/2006/relationships/oleObject" Target="../embeddings/oleObject31.bin"/><Relationship Id="rId5" Type="http://schemas.openxmlformats.org/officeDocument/2006/relationships/oleObject" Target="../embeddings/oleObject28.bin"/><Relationship Id="rId15" Type="http://schemas.openxmlformats.org/officeDocument/2006/relationships/oleObject" Target="../embeddings/oleObject33.bin"/><Relationship Id="rId10" Type="http://schemas.openxmlformats.org/officeDocument/2006/relationships/image" Target="../media/image30.wmf"/><Relationship Id="rId4" Type="http://schemas.openxmlformats.org/officeDocument/2006/relationships/image" Target="../media/image17.wmf"/><Relationship Id="rId9" Type="http://schemas.openxmlformats.org/officeDocument/2006/relationships/oleObject" Target="../embeddings/oleObject30.bin"/><Relationship Id="rId14" Type="http://schemas.openxmlformats.org/officeDocument/2006/relationships/image" Target="../media/image32.wmf"/></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image" Target="../media/image44.png"/><Relationship Id="rId7" Type="http://schemas.openxmlformats.org/officeDocument/2006/relationships/image" Target="../media/image41.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35.bin"/><Relationship Id="rId11" Type="http://schemas.openxmlformats.org/officeDocument/2006/relationships/image" Target="../media/image43.wmf"/><Relationship Id="rId5" Type="http://schemas.openxmlformats.org/officeDocument/2006/relationships/image" Target="../media/image40.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42.wmf"/></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 Id="rId14" Type="http://schemas.openxmlformats.org/officeDocument/2006/relationships/image" Target="../media/image8.wmf"/></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51.wmf"/><Relationship Id="rId5" Type="http://schemas.openxmlformats.org/officeDocument/2006/relationships/oleObject" Target="../embeddings/oleObject39.bin"/><Relationship Id="rId4" Type="http://schemas.openxmlformats.org/officeDocument/2006/relationships/image" Target="../media/image50.wmf"/><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56.png"/><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55.wmf"/><Relationship Id="rId5" Type="http://schemas.openxmlformats.org/officeDocument/2006/relationships/oleObject" Target="../embeddings/oleObject42.bin"/><Relationship Id="rId4" Type="http://schemas.openxmlformats.org/officeDocument/2006/relationships/image" Target="../media/image54.wmf"/></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64.wmf"/><Relationship Id="rId5" Type="http://schemas.openxmlformats.org/officeDocument/2006/relationships/oleObject" Target="../embeddings/oleObject44.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46.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wmf"/></Relationships>
</file>

<file path=ppt/slides/_rels/slide35.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74.wmf"/><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71.wmf"/><Relationship Id="rId11" Type="http://schemas.openxmlformats.org/officeDocument/2006/relationships/oleObject" Target="../embeddings/oleObject52.bin"/><Relationship Id="rId5" Type="http://schemas.openxmlformats.org/officeDocument/2006/relationships/oleObject" Target="../embeddings/oleObject49.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51.bin"/></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image" Target="../media/image75.png"/><Relationship Id="rId7" Type="http://schemas.openxmlformats.org/officeDocument/2006/relationships/image" Target="../media/image77.w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54.bin"/><Relationship Id="rId5" Type="http://schemas.openxmlformats.org/officeDocument/2006/relationships/image" Target="../media/image76.wmf"/><Relationship Id="rId4" Type="http://schemas.openxmlformats.org/officeDocument/2006/relationships/oleObject" Target="../embeddings/oleObject53.bin"/><Relationship Id="rId9" Type="http://schemas.openxmlformats.org/officeDocument/2006/relationships/image" Target="../media/image78.wmf"/></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13.wmf"/><Relationship Id="rId17" Type="http://schemas.openxmlformats.org/officeDocument/2006/relationships/image" Target="../media/image6.wmf"/><Relationship Id="rId2" Type="http://schemas.openxmlformats.org/officeDocument/2006/relationships/slideLayout" Target="../slideLayouts/slideLayout6.xml"/><Relationship Id="rId16" Type="http://schemas.openxmlformats.org/officeDocument/2006/relationships/oleObject" Target="../embeddings/oleObject4.bin"/><Relationship Id="rId1" Type="http://schemas.openxmlformats.org/officeDocument/2006/relationships/vmlDrawing" Target="../drawings/vmlDrawing2.vml"/><Relationship Id="rId6" Type="http://schemas.openxmlformats.org/officeDocument/2006/relationships/image" Target="../media/image11.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8.wmf"/><Relationship Id="rId4" Type="http://schemas.openxmlformats.org/officeDocument/2006/relationships/image" Target="../media/image10.wmf"/><Relationship Id="rId9" Type="http://schemas.openxmlformats.org/officeDocument/2006/relationships/oleObject" Target="../embeddings/oleObject10.bin"/><Relationship Id="rId14" Type="http://schemas.openxmlformats.org/officeDocument/2006/relationships/image" Target="../media/image14.wmf"/></Relationships>
</file>

<file path=ppt/slides/_rels/slide40.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81.wmf"/><Relationship Id="rId5" Type="http://schemas.openxmlformats.org/officeDocument/2006/relationships/oleObject" Target="../embeddings/oleObject57.bin"/><Relationship Id="rId4" Type="http://schemas.openxmlformats.org/officeDocument/2006/relationships/image" Target="../media/image80.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86.png"/><Relationship Id="rId7" Type="http://schemas.openxmlformats.org/officeDocument/2006/relationships/image" Target="../media/image84.wmf"/><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oleObject" Target="../embeddings/oleObject60.bin"/><Relationship Id="rId5" Type="http://schemas.openxmlformats.org/officeDocument/2006/relationships/image" Target="../media/image83.wmf"/><Relationship Id="rId4" Type="http://schemas.openxmlformats.org/officeDocument/2006/relationships/oleObject" Target="../embeddings/oleObject59.bin"/><Relationship Id="rId9" Type="http://schemas.openxmlformats.org/officeDocument/2006/relationships/image" Target="../media/image85.wmf"/></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image" Target="../media/image88.png"/><Relationship Id="rId4" Type="http://schemas.openxmlformats.org/officeDocument/2006/relationships/image" Target="../media/image89.wmf"/></Relationships>
</file>

<file path=ppt/slides/_rels/slide45.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91.wmf"/><Relationship Id="rId5" Type="http://schemas.openxmlformats.org/officeDocument/2006/relationships/oleObject" Target="../embeddings/oleObject64.bin"/><Relationship Id="rId4" Type="http://schemas.openxmlformats.org/officeDocument/2006/relationships/image" Target="../media/image90.wmf"/></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oleObject" Target="../embeddings/oleObject66.bin"/><Relationship Id="rId7" Type="http://schemas.openxmlformats.org/officeDocument/2006/relationships/image" Target="../media/image97.png"/><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95.wmf"/><Relationship Id="rId5" Type="http://schemas.openxmlformats.org/officeDocument/2006/relationships/oleObject" Target="../embeddings/oleObject67.bin"/><Relationship Id="rId4" Type="http://schemas.openxmlformats.org/officeDocument/2006/relationships/image" Target="../media/image94.wmf"/><Relationship Id="rId9" Type="http://schemas.openxmlformats.org/officeDocument/2006/relationships/image" Target="../media/image96.wmf"/></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108.wmf"/><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image" Target="../media/image105.wmf"/><Relationship Id="rId11" Type="http://schemas.openxmlformats.org/officeDocument/2006/relationships/oleObject" Target="../embeddings/oleObject73.bin"/><Relationship Id="rId5" Type="http://schemas.openxmlformats.org/officeDocument/2006/relationships/oleObject" Target="../embeddings/oleObject70.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72.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image" Target="../media/image112.png"/><Relationship Id="rId7" Type="http://schemas.openxmlformats.org/officeDocument/2006/relationships/image" Target="../media/image110.wmf"/><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oleObject" Target="../embeddings/oleObject75.bin"/><Relationship Id="rId5" Type="http://schemas.openxmlformats.org/officeDocument/2006/relationships/image" Target="../media/image109.wmf"/><Relationship Id="rId4" Type="http://schemas.openxmlformats.org/officeDocument/2006/relationships/oleObject" Target="../embeddings/oleObject74.bin"/><Relationship Id="rId9" Type="http://schemas.openxmlformats.org/officeDocument/2006/relationships/image" Target="../media/image111.wmf"/></Relationships>
</file>

<file path=ppt/slides/_rels/slide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18.bin"/><Relationship Id="rId3" Type="http://schemas.openxmlformats.org/officeDocument/2006/relationships/oleObject" Target="../embeddings/oleObject14.bin"/><Relationship Id="rId7" Type="http://schemas.openxmlformats.org/officeDocument/2006/relationships/oleObject" Target="../embeddings/oleObject4.bin"/><Relationship Id="rId12" Type="http://schemas.openxmlformats.org/officeDocument/2006/relationships/image" Target="../media/image10.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7.wmf"/><Relationship Id="rId11" Type="http://schemas.openxmlformats.org/officeDocument/2006/relationships/oleObject" Target="../embeddings/oleObject17.bin"/><Relationship Id="rId5" Type="http://schemas.openxmlformats.org/officeDocument/2006/relationships/oleObject" Target="../embeddings/oleObject15.bin"/><Relationship Id="rId10" Type="http://schemas.openxmlformats.org/officeDocument/2006/relationships/image" Target="../media/image14.wmf"/><Relationship Id="rId4" Type="http://schemas.openxmlformats.org/officeDocument/2006/relationships/image" Target="../media/image16.wmf"/><Relationship Id="rId9" Type="http://schemas.openxmlformats.org/officeDocument/2006/relationships/oleObject" Target="../embeddings/oleObject16.bin"/><Relationship Id="rId14" Type="http://schemas.openxmlformats.org/officeDocument/2006/relationships/image" Target="../media/image11.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6.xml"/><Relationship Id="rId1" Type="http://schemas.openxmlformats.org/officeDocument/2006/relationships/vmlDrawing" Target="../drawings/vmlDrawing23.vml"/><Relationship Id="rId5" Type="http://schemas.openxmlformats.org/officeDocument/2006/relationships/image" Target="../media/image118.png"/><Relationship Id="rId4" Type="http://schemas.openxmlformats.org/officeDocument/2006/relationships/image" Target="../media/image117.wmf"/></Relationships>
</file>

<file path=ppt/slides/_rels/slide6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126.wmf"/><Relationship Id="rId5" Type="http://schemas.openxmlformats.org/officeDocument/2006/relationships/oleObject" Target="../embeddings/oleObject79.bin"/><Relationship Id="rId4" Type="http://schemas.openxmlformats.org/officeDocument/2006/relationships/image" Target="../media/image125.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136.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33.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135.wmf"/><Relationship Id="rId4" Type="http://schemas.openxmlformats.org/officeDocument/2006/relationships/image" Target="../media/image132.wmf"/><Relationship Id="rId9" Type="http://schemas.openxmlformats.org/officeDocument/2006/relationships/oleObject" Target="../embeddings/oleObject83.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85.bin"/><Relationship Id="rId7" Type="http://schemas.openxmlformats.org/officeDocument/2006/relationships/image" Target="../media/image138.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87.bin"/><Relationship Id="rId5" Type="http://schemas.openxmlformats.org/officeDocument/2006/relationships/oleObject" Target="../embeddings/oleObject86.bin"/><Relationship Id="rId4" Type="http://schemas.openxmlformats.org/officeDocument/2006/relationships/image" Target="../media/image137.wmf"/></Relationships>
</file>

<file path=ppt/slides/_rels/slide75.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40.wmf"/><Relationship Id="rId5" Type="http://schemas.openxmlformats.org/officeDocument/2006/relationships/oleObject" Target="../embeddings/oleObject89.bin"/><Relationship Id="rId4" Type="http://schemas.openxmlformats.org/officeDocument/2006/relationships/image" Target="../media/image139.wmf"/></Relationships>
</file>

<file path=ppt/slides/_rels/slide7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42.wmf"/><Relationship Id="rId5" Type="http://schemas.openxmlformats.org/officeDocument/2006/relationships/oleObject" Target="../embeddings/oleObject91.bin"/><Relationship Id="rId4" Type="http://schemas.openxmlformats.org/officeDocument/2006/relationships/image" Target="../media/image144.png"/></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145.wmf"/></Relationships>
</file>

<file path=ppt/slides/_rels/slide78.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46.wmf"/><Relationship Id="rId5" Type="http://schemas.openxmlformats.org/officeDocument/2006/relationships/oleObject" Target="../embeddings/oleObject94.bin"/><Relationship Id="rId10" Type="http://schemas.openxmlformats.org/officeDocument/2006/relationships/image" Target="../media/image148.wmf"/><Relationship Id="rId4" Type="http://schemas.openxmlformats.org/officeDocument/2006/relationships/image" Target="../media/image140.wmf"/><Relationship Id="rId9" Type="http://schemas.openxmlformats.org/officeDocument/2006/relationships/oleObject" Target="../embeddings/oleObject96.bin"/></Relationships>
</file>

<file path=ppt/slides/_rels/slide79.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50.wmf"/><Relationship Id="rId5" Type="http://schemas.openxmlformats.org/officeDocument/2006/relationships/oleObject" Target="../embeddings/oleObject98.bin"/><Relationship Id="rId4" Type="http://schemas.openxmlformats.org/officeDocument/2006/relationships/image" Target="../media/image149.wmf"/></Relationships>
</file>

<file path=ppt/slides/_rels/slide8.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24.bin"/><Relationship Id="rId18" Type="http://schemas.openxmlformats.org/officeDocument/2006/relationships/image" Target="../media/image26.w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23.wmf"/><Relationship Id="rId17" Type="http://schemas.openxmlformats.org/officeDocument/2006/relationships/oleObject" Target="../embeddings/oleObject26.bin"/><Relationship Id="rId2" Type="http://schemas.openxmlformats.org/officeDocument/2006/relationships/slideLayout" Target="../slideLayouts/slideLayout6.xml"/><Relationship Id="rId16" Type="http://schemas.openxmlformats.org/officeDocument/2006/relationships/image" Target="../media/image25.wmf"/><Relationship Id="rId1" Type="http://schemas.openxmlformats.org/officeDocument/2006/relationships/vmlDrawing" Target="../drawings/vmlDrawing4.vml"/><Relationship Id="rId6" Type="http://schemas.openxmlformats.org/officeDocument/2006/relationships/image" Target="../media/image20.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22.bin"/><Relationship Id="rId14" Type="http://schemas.openxmlformats.org/officeDocument/2006/relationships/image" Target="../media/image24.wmf"/></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59.wmf"/><Relationship Id="rId5" Type="http://schemas.openxmlformats.org/officeDocument/2006/relationships/oleObject" Target="../embeddings/oleObject101.bin"/><Relationship Id="rId4" Type="http://schemas.openxmlformats.org/officeDocument/2006/relationships/image" Target="../media/image158.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62.wmf"/><Relationship Id="rId5" Type="http://schemas.openxmlformats.org/officeDocument/2006/relationships/oleObject" Target="../embeddings/oleObject104.bin"/><Relationship Id="rId4" Type="http://schemas.openxmlformats.org/officeDocument/2006/relationships/image" Target="../media/image161.wmf"/></Relationships>
</file>

<file path=ppt/slides/_rels/slide8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5.wmf"/></Relationships>
</file>

<file path=ppt/slides/_rels/slide90.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0.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05.bin"/><Relationship Id="rId5" Type="http://schemas.openxmlformats.org/officeDocument/2006/relationships/image" Target="../media/image173.png"/><Relationship Id="rId4" Type="http://schemas.openxmlformats.org/officeDocument/2006/relationships/image" Target="../media/image172.png"/></Relationships>
</file>

<file path=ppt/slides/_rels/slide91.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image" Target="../media/image176.png"/><Relationship Id="rId7"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77.png"/><Relationship Id="rId5" Type="http://schemas.openxmlformats.org/officeDocument/2006/relationships/image" Target="../media/image174.wmf"/><Relationship Id="rId10" Type="http://schemas.openxmlformats.org/officeDocument/2006/relationships/image" Target="../media/image179.png"/><Relationship Id="rId4" Type="http://schemas.openxmlformats.org/officeDocument/2006/relationships/oleObject" Target="../embeddings/oleObject106.bin"/><Relationship Id="rId9" Type="http://schemas.openxmlformats.org/officeDocument/2006/relationships/image" Target="../media/image178.png"/></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10.bin"/><Relationship Id="rId13" Type="http://schemas.openxmlformats.org/officeDocument/2006/relationships/image" Target="../media/image184.wmf"/><Relationship Id="rId18" Type="http://schemas.openxmlformats.org/officeDocument/2006/relationships/oleObject" Target="../embeddings/oleObject115.bin"/><Relationship Id="rId3" Type="http://schemas.openxmlformats.org/officeDocument/2006/relationships/image" Target="../media/image191.png"/><Relationship Id="rId21" Type="http://schemas.openxmlformats.org/officeDocument/2006/relationships/image" Target="../media/image188.wmf"/><Relationship Id="rId7" Type="http://schemas.openxmlformats.org/officeDocument/2006/relationships/image" Target="../media/image181.wmf"/><Relationship Id="rId12" Type="http://schemas.openxmlformats.org/officeDocument/2006/relationships/oleObject" Target="../embeddings/oleObject112.bin"/><Relationship Id="rId17" Type="http://schemas.openxmlformats.org/officeDocument/2006/relationships/image" Target="../media/image186.wmf"/><Relationship Id="rId25" Type="http://schemas.openxmlformats.org/officeDocument/2006/relationships/image" Target="../media/image190.wmf"/><Relationship Id="rId2" Type="http://schemas.openxmlformats.org/officeDocument/2006/relationships/slideLayout" Target="../slideLayouts/slideLayout2.xml"/><Relationship Id="rId16" Type="http://schemas.openxmlformats.org/officeDocument/2006/relationships/oleObject" Target="../embeddings/oleObject114.bin"/><Relationship Id="rId20" Type="http://schemas.openxmlformats.org/officeDocument/2006/relationships/oleObject" Target="../embeddings/oleObject116.bin"/><Relationship Id="rId1" Type="http://schemas.openxmlformats.org/officeDocument/2006/relationships/vmlDrawing" Target="../drawings/vmlDrawing36.vml"/><Relationship Id="rId6" Type="http://schemas.openxmlformats.org/officeDocument/2006/relationships/oleObject" Target="../embeddings/oleObject109.bin"/><Relationship Id="rId11" Type="http://schemas.openxmlformats.org/officeDocument/2006/relationships/image" Target="../media/image183.wmf"/><Relationship Id="rId24" Type="http://schemas.openxmlformats.org/officeDocument/2006/relationships/oleObject" Target="../embeddings/oleObject118.bin"/><Relationship Id="rId5" Type="http://schemas.openxmlformats.org/officeDocument/2006/relationships/image" Target="../media/image180.wmf"/><Relationship Id="rId15" Type="http://schemas.openxmlformats.org/officeDocument/2006/relationships/image" Target="../media/image185.wmf"/><Relationship Id="rId23" Type="http://schemas.openxmlformats.org/officeDocument/2006/relationships/image" Target="../media/image189.wmf"/><Relationship Id="rId10" Type="http://schemas.openxmlformats.org/officeDocument/2006/relationships/oleObject" Target="../embeddings/oleObject111.bin"/><Relationship Id="rId19" Type="http://schemas.openxmlformats.org/officeDocument/2006/relationships/image" Target="../media/image187.wmf"/><Relationship Id="rId4" Type="http://schemas.openxmlformats.org/officeDocument/2006/relationships/oleObject" Target="../embeddings/oleObject108.bin"/><Relationship Id="rId9" Type="http://schemas.openxmlformats.org/officeDocument/2006/relationships/image" Target="../media/image182.wmf"/><Relationship Id="rId14" Type="http://schemas.openxmlformats.org/officeDocument/2006/relationships/oleObject" Target="../embeddings/oleObject113.bin"/><Relationship Id="rId22" Type="http://schemas.openxmlformats.org/officeDocument/2006/relationships/oleObject" Target="../embeddings/oleObject117.bin"/></Relationships>
</file>

<file path=ppt/slides/_rels/slide9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96.wmf"/><Relationship Id="rId13" Type="http://schemas.openxmlformats.org/officeDocument/2006/relationships/oleObject" Target="../embeddings/oleObject124.bin"/><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198.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95.wmf"/><Relationship Id="rId11" Type="http://schemas.openxmlformats.org/officeDocument/2006/relationships/oleObject" Target="../embeddings/oleObject123.bin"/><Relationship Id="rId5" Type="http://schemas.openxmlformats.org/officeDocument/2006/relationships/oleObject" Target="../embeddings/oleObject120.bin"/><Relationship Id="rId10" Type="http://schemas.openxmlformats.org/officeDocument/2006/relationships/image" Target="../media/image197.wmf"/><Relationship Id="rId4" Type="http://schemas.openxmlformats.org/officeDocument/2006/relationships/image" Target="../media/image194.wmf"/><Relationship Id="rId9" Type="http://schemas.openxmlformats.org/officeDocument/2006/relationships/oleObject" Target="../embeddings/oleObject122.bin"/><Relationship Id="rId14" Type="http://schemas.openxmlformats.org/officeDocument/2006/relationships/image" Target="../media/image199.wmf"/></Relationships>
</file>

<file path=ppt/slides/_rels/slide95.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0.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25.bin"/><Relationship Id="rId5" Type="http://schemas.openxmlformats.org/officeDocument/2006/relationships/image" Target="../media/image203.png"/><Relationship Id="rId4" Type="http://schemas.openxmlformats.org/officeDocument/2006/relationships/image" Target="../media/image202.png"/></Relationships>
</file>

<file path=ppt/slides/_rels/slide9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207.wmf"/><Relationship Id="rId13" Type="http://schemas.openxmlformats.org/officeDocument/2006/relationships/oleObject" Target="../embeddings/oleObject131.bin"/><Relationship Id="rId18" Type="http://schemas.openxmlformats.org/officeDocument/2006/relationships/image" Target="../media/image211.wmf"/><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208.wmf"/><Relationship Id="rId17" Type="http://schemas.openxmlformats.org/officeDocument/2006/relationships/oleObject" Target="../embeddings/oleObject133.bin"/><Relationship Id="rId2" Type="http://schemas.openxmlformats.org/officeDocument/2006/relationships/slideLayout" Target="../slideLayouts/slideLayout2.xml"/><Relationship Id="rId16" Type="http://schemas.openxmlformats.org/officeDocument/2006/relationships/image" Target="../media/image210.wmf"/><Relationship Id="rId1" Type="http://schemas.openxmlformats.org/officeDocument/2006/relationships/vmlDrawing" Target="../drawings/vmlDrawing39.vml"/><Relationship Id="rId6" Type="http://schemas.openxmlformats.org/officeDocument/2006/relationships/image" Target="../media/image206.wmf"/><Relationship Id="rId11" Type="http://schemas.openxmlformats.org/officeDocument/2006/relationships/oleObject" Target="../embeddings/oleObject130.bin"/><Relationship Id="rId5" Type="http://schemas.openxmlformats.org/officeDocument/2006/relationships/oleObject" Target="../embeddings/oleObject127.bin"/><Relationship Id="rId15" Type="http://schemas.openxmlformats.org/officeDocument/2006/relationships/oleObject" Target="../embeddings/oleObject132.bin"/><Relationship Id="rId10" Type="http://schemas.openxmlformats.org/officeDocument/2006/relationships/image" Target="../media/image182.wmf"/><Relationship Id="rId4" Type="http://schemas.openxmlformats.org/officeDocument/2006/relationships/image" Target="../media/image205.wmf"/><Relationship Id="rId9" Type="http://schemas.openxmlformats.org/officeDocument/2006/relationships/oleObject" Target="../embeddings/oleObject129.bin"/><Relationship Id="rId14" Type="http://schemas.openxmlformats.org/officeDocument/2006/relationships/image" Target="../media/image209.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212.wmf"/></Relationships>
</file>

<file path=ppt/slides/_rels/slide9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17255" y="2219641"/>
            <a:ext cx="3357489" cy="1272736"/>
          </a:xfrm>
        </p:spPr>
        <p:txBody>
          <a:bodyPr>
            <a:normAutofit/>
          </a:bodyPr>
          <a:lstStyle/>
          <a:p>
            <a:r>
              <a:rPr lang="en-GB" sz="4000" dirty="0"/>
              <a:t>M</a:t>
            </a:r>
            <a:r>
              <a:rPr lang="en-GB" sz="4000" dirty="0" smtClean="0"/>
              <a:t>E 361</a:t>
            </a:r>
            <a:endParaRPr lang="en-GB" sz="4000" dirty="0"/>
          </a:p>
        </p:txBody>
      </p:sp>
      <p:sp>
        <p:nvSpPr>
          <p:cNvPr id="3" name="Subtitle 2"/>
          <p:cNvSpPr>
            <a:spLocks noGrp="1"/>
          </p:cNvSpPr>
          <p:nvPr>
            <p:ph type="subTitle" idx="1"/>
          </p:nvPr>
        </p:nvSpPr>
        <p:spPr>
          <a:xfrm>
            <a:off x="1523999" y="3973624"/>
            <a:ext cx="9144000" cy="484764"/>
          </a:xfrm>
        </p:spPr>
        <p:txBody>
          <a:bodyPr/>
          <a:lstStyle/>
          <a:p>
            <a:r>
              <a:rPr lang="en-GB" dirty="0"/>
              <a:t>Lecture 1</a:t>
            </a:r>
          </a:p>
        </p:txBody>
      </p:sp>
      <p:sp>
        <p:nvSpPr>
          <p:cNvPr id="4" name="Date Placeholder 3"/>
          <p:cNvSpPr>
            <a:spLocks noGrp="1"/>
          </p:cNvSpPr>
          <p:nvPr>
            <p:ph type="dt" sz="half" idx="10"/>
          </p:nvPr>
        </p:nvSpPr>
        <p:spPr>
          <a:xfrm>
            <a:off x="1161757" y="6464739"/>
            <a:ext cx="1243819" cy="365125"/>
          </a:xfrm>
        </p:spPr>
        <p:txBody>
          <a:bodyPr/>
          <a:lstStyle/>
          <a:p>
            <a:r>
              <a:rPr lang="en-GB" sz="1400" b="1" dirty="0">
                <a:solidFill>
                  <a:schemeClr val="bg1"/>
                </a:solidFill>
                <a:latin typeface="Century Gothic" panose="020B0502020202020204" pitchFamily="34" charset="0"/>
              </a:rPr>
              <a:t>Jan 2014</a:t>
            </a:r>
          </a:p>
        </p:txBody>
      </p:sp>
      <p:sp>
        <p:nvSpPr>
          <p:cNvPr id="5" name="Title 1"/>
          <p:cNvSpPr txBox="1">
            <a:spLocks/>
          </p:cNvSpPr>
          <p:nvPr/>
        </p:nvSpPr>
        <p:spPr>
          <a:xfrm>
            <a:off x="633045" y="3309498"/>
            <a:ext cx="11015003" cy="664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055D13"/>
                </a:solidFill>
                <a:latin typeface="Futura Md BT" panose="020B0602020204020303" pitchFamily="34" charset="0"/>
                <a:ea typeface="+mj-ea"/>
                <a:cs typeface="+mj-cs"/>
              </a:defRPr>
            </a:lvl1pPr>
          </a:lstStyle>
          <a:p>
            <a:r>
              <a:rPr lang="en-GB" sz="4000" dirty="0" smtClean="0">
                <a:solidFill>
                  <a:srgbClr val="FFC551"/>
                </a:solidFill>
              </a:rPr>
              <a:t>Industrial Machinery </a:t>
            </a:r>
            <a:r>
              <a:rPr lang="en-GB" sz="4000" dirty="0">
                <a:solidFill>
                  <a:srgbClr val="FFC551"/>
                </a:solidFill>
              </a:rPr>
              <a:t>&amp; </a:t>
            </a:r>
            <a:r>
              <a:rPr lang="en-GB" sz="4000" dirty="0" smtClean="0">
                <a:solidFill>
                  <a:srgbClr val="FFC551"/>
                </a:solidFill>
              </a:rPr>
              <a:t>Automation</a:t>
            </a:r>
            <a:endParaRPr lang="en-GB" sz="4000" dirty="0">
              <a:solidFill>
                <a:srgbClr val="FFC551"/>
              </a:solidFill>
            </a:endParaRPr>
          </a:p>
        </p:txBody>
      </p:sp>
      <p:sp>
        <p:nvSpPr>
          <p:cNvPr id="6" name="Title 1"/>
          <p:cNvSpPr txBox="1">
            <a:spLocks/>
          </p:cNvSpPr>
          <p:nvPr/>
        </p:nvSpPr>
        <p:spPr>
          <a:xfrm>
            <a:off x="1523999" y="5212956"/>
            <a:ext cx="9144000" cy="59953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rgbClr val="055D13"/>
                </a:solidFill>
                <a:latin typeface="Futura Md BT" panose="020B0602020204020303" pitchFamily="34" charset="0"/>
                <a:ea typeface="+mj-ea"/>
                <a:cs typeface="+mj-cs"/>
              </a:defRPr>
            </a:lvl1pPr>
          </a:lstStyle>
          <a:p>
            <a:r>
              <a:rPr lang="en-GB" sz="4000" dirty="0">
                <a:solidFill>
                  <a:schemeClr val="tx1"/>
                </a:solidFill>
              </a:rPr>
              <a:t>S</a:t>
            </a:r>
            <a:r>
              <a:rPr lang="en-GB" sz="4000" dirty="0" smtClean="0">
                <a:solidFill>
                  <a:schemeClr val="tx1"/>
                </a:solidFill>
              </a:rPr>
              <a:t>. M. Sackey</a:t>
            </a:r>
            <a:endParaRPr lang="en-GB" sz="4000" dirty="0">
              <a:solidFill>
                <a:schemeClr val="tx1"/>
              </a:solidFill>
            </a:endParaRPr>
          </a:p>
        </p:txBody>
      </p:sp>
      <p:sp>
        <p:nvSpPr>
          <p:cNvPr id="7" name="Subtitle 2"/>
          <p:cNvSpPr txBox="1">
            <a:spLocks/>
          </p:cNvSpPr>
          <p:nvPr/>
        </p:nvSpPr>
        <p:spPr>
          <a:xfrm>
            <a:off x="1568546" y="5812487"/>
            <a:ext cx="9144000" cy="4406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smtClean="0"/>
              <a:t>sackeysm@yahoo.com </a:t>
            </a:r>
            <a:r>
              <a:rPr lang="en-GB" dirty="0"/>
              <a:t>// </a:t>
            </a:r>
            <a:r>
              <a:rPr lang="en-GB" dirty="0" smtClean="0"/>
              <a:t>0242 232 239</a:t>
            </a:r>
            <a:endParaRPr lang="en-GB" dirty="0"/>
          </a:p>
        </p:txBody>
      </p:sp>
      <p:sp>
        <p:nvSpPr>
          <p:cNvPr id="8" name="Rectangle 7"/>
          <p:cNvSpPr/>
          <p:nvPr/>
        </p:nvSpPr>
        <p:spPr>
          <a:xfrm>
            <a:off x="2350292" y="2246364"/>
            <a:ext cx="7491414" cy="392030"/>
          </a:xfrm>
          <a:prstGeom prst="rect">
            <a:avLst/>
          </a:prstGeom>
        </p:spPr>
        <p:txBody>
          <a:bodyPr wrap="square">
            <a:spAutoFit/>
          </a:bodyPr>
          <a:lstStyle/>
          <a:p>
            <a:pPr algn="ctr">
              <a:lnSpc>
                <a:spcPct val="115000"/>
              </a:lnSpc>
              <a:spcAft>
                <a:spcPts val="1000"/>
              </a:spcAft>
            </a:pPr>
            <a:r>
              <a:rPr lang="en-GB" b="1" cap="all" dirty="0" smtClean="0">
                <a:solidFill>
                  <a:srgbClr val="00B0F0"/>
                </a:solidFill>
                <a:latin typeface="Arial Black" panose="020B0A04020102020204" pitchFamily="34" charset="0"/>
                <a:ea typeface="Calibri" panose="020F0502020204030204" pitchFamily="34" charset="0"/>
                <a:cs typeface="Times New Roman" panose="02020603050405020304" pitchFamily="18" charset="0"/>
              </a:rPr>
              <a:t>MSc mechanical engineering</a:t>
            </a:r>
            <a:endParaRPr lang="en-GB" b="1" cap="all" dirty="0">
              <a:solidFill>
                <a:srgbClr val="00B0F0"/>
              </a:solidFill>
              <a:latin typeface="Arial Black" panose="020B0A04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652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General </a:t>
            </a:r>
            <a:r>
              <a:rPr lang="en-GB" dirty="0" smtClean="0"/>
              <a:t>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9</a:t>
            </a:fld>
            <a:endParaRPr lang="en-GB"/>
          </a:p>
        </p:txBody>
      </p:sp>
      <p:sp>
        <p:nvSpPr>
          <p:cNvPr id="4" name="Rectangle 3"/>
          <p:cNvSpPr/>
          <p:nvPr/>
        </p:nvSpPr>
        <p:spPr>
          <a:xfrm>
            <a:off x="352863" y="1690688"/>
            <a:ext cx="3797106" cy="2569934"/>
          </a:xfrm>
          <a:prstGeom prst="rect">
            <a:avLst/>
          </a:prstGeom>
        </p:spPr>
        <p:txBody>
          <a:bodyPr wrap="square">
            <a:spAutoFit/>
          </a:bodyPr>
          <a:lstStyle/>
          <a:p>
            <a:pPr algn="just">
              <a:lnSpc>
                <a:spcPct val="115000"/>
              </a:lnSpc>
              <a:spcAft>
                <a:spcPts val="0"/>
              </a:spcAft>
            </a:pPr>
            <a:r>
              <a:rPr lang="en-GB" sz="2800" b="1" dirty="0"/>
              <a:t>Example </a:t>
            </a:r>
            <a:r>
              <a:rPr lang="en-GB" sz="2800" b="1" dirty="0" smtClean="0"/>
              <a:t>1-4</a:t>
            </a:r>
          </a:p>
          <a:p>
            <a:pPr algn="just">
              <a:lnSpc>
                <a:spcPct val="115000"/>
              </a:lnSpc>
              <a:spcAft>
                <a:spcPts val="0"/>
              </a:spcAft>
            </a:pPr>
            <a:r>
              <a:rPr lang="en-GB" sz="2800" dirty="0" smtClean="0">
                <a:latin typeface="Times New Roman" panose="02020603050405020304" pitchFamily="18" charset="0"/>
                <a:ea typeface="Calibri" panose="020F0502020204030204" pitchFamily="34" charset="0"/>
              </a:rPr>
              <a:t>Determine </a:t>
            </a:r>
            <a:r>
              <a:rPr lang="en-GB" sz="2800" dirty="0">
                <a:latin typeface="Times New Roman" panose="02020603050405020304" pitchFamily="18" charset="0"/>
                <a:ea typeface="Calibri" panose="020F0502020204030204" pitchFamily="34" charset="0"/>
              </a:rPr>
              <a:t>the velocity and acceleration of point </a:t>
            </a:r>
            <a:r>
              <a:rPr lang="en-GB" sz="2800" i="1" dirty="0">
                <a:latin typeface="Times New Roman" panose="02020603050405020304" pitchFamily="18" charset="0"/>
                <a:ea typeface="Calibri" panose="020F0502020204030204" pitchFamily="34" charset="0"/>
              </a:rPr>
              <a:t>D</a:t>
            </a:r>
            <a:r>
              <a:rPr lang="en-GB" sz="2800" dirty="0">
                <a:latin typeface="Times New Roman" panose="02020603050405020304" pitchFamily="18" charset="0"/>
                <a:ea typeface="Calibri" panose="020F0502020204030204" pitchFamily="34" charset="0"/>
              </a:rPr>
              <a:t> at the instant shown in Figure E1-4. </a:t>
            </a:r>
            <a:endParaRPr lang="en-US" sz="2800" dirty="0">
              <a:effectLst/>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rotWithShape="1">
          <a:blip r:embed="rId2"/>
          <a:srcRect l="25745" t="31010" r="27872" b="12836"/>
          <a:stretch/>
        </p:blipFill>
        <p:spPr>
          <a:xfrm>
            <a:off x="4811151" y="1666175"/>
            <a:ext cx="6542649" cy="4453272"/>
          </a:xfrm>
          <a:prstGeom prst="rect">
            <a:avLst/>
          </a:prstGeom>
        </p:spPr>
      </p:pic>
    </p:spTree>
    <p:extLst>
      <p:ext uri="{BB962C8B-B14F-4D97-AF65-F5344CB8AC3E}">
        <p14:creationId xmlns:p14="http://schemas.microsoft.com/office/powerpoint/2010/main" val="38253473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Worked Example 7</a:t>
            </a:r>
            <a:endParaRPr lang="en-US" dirty="0"/>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nvPr>
        </p:nvGraphicFramePr>
        <p:xfrm>
          <a:off x="2895600" y="1447800"/>
          <a:ext cx="5562600" cy="4503738"/>
        </p:xfrm>
        <a:graphic>
          <a:graphicData uri="http://schemas.openxmlformats.org/presentationml/2006/ole">
            <mc:AlternateContent xmlns:mc="http://schemas.openxmlformats.org/markup-compatibility/2006">
              <mc:Choice xmlns:v="urn:schemas-microsoft-com:vml" Requires="v">
                <p:oleObj spid="_x0000_s48132" name="Equation" r:id="rId3" imgW="2641320" imgH="2095200" progId="Equation.3">
                  <p:embed/>
                </p:oleObj>
              </mc:Choice>
              <mc:Fallback>
                <p:oleObj name="Equation" r:id="rId3" imgW="2641320" imgH="2095200" progId="Equation.3">
                  <p:embed/>
                  <p:pic>
                    <p:nvPicPr>
                      <p:cNvPr id="5" name="Object 4"/>
                      <p:cNvPicPr>
                        <a:picLocks noChangeAspect="1" noChangeArrowheads="1"/>
                      </p:cNvPicPr>
                      <p:nvPr/>
                    </p:nvPicPr>
                    <p:blipFill>
                      <a:blip r:embed="rId4"/>
                      <a:srcRect/>
                      <a:stretch>
                        <a:fillRect/>
                      </a:stretch>
                    </p:blipFill>
                    <p:spPr bwMode="auto">
                      <a:xfrm>
                        <a:off x="2895600" y="1447800"/>
                        <a:ext cx="5562600" cy="4503738"/>
                      </a:xfrm>
                      <a:prstGeom prst="rect">
                        <a:avLst/>
                      </a:prstGeom>
                      <a:noFill/>
                    </p:spPr>
                  </p:pic>
                </p:oleObj>
              </mc:Fallback>
            </mc:AlternateContent>
          </a:graphicData>
        </a:graphic>
      </p:graphicFrame>
      <p:sp>
        <p:nvSpPr>
          <p:cNvPr id="6" name="Rectangle 3"/>
          <p:cNvSpPr>
            <a:spLocks noChangeArrowheads="1"/>
          </p:cNvSpPr>
          <p:nvPr/>
        </p:nvSpPr>
        <p:spPr bwMode="auto">
          <a:xfrm>
            <a:off x="1524000" y="326395"/>
            <a:ext cx="113685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GB" sz="1100">
                <a:latin typeface="Times New Roman" pitchFamily="18" charset="0"/>
                <a:ea typeface="Calibri" pitchFamily="34" charset="0"/>
                <a:cs typeface="Times New Roman" pitchFamily="18" charset="0"/>
              </a:rPr>
              <a:t>	</a:t>
            </a:r>
            <a:r>
              <a:rPr lang="en-US" sz="800">
                <a:latin typeface="Arial" pitchFamily="34" charset="0"/>
                <a:cs typeface="Arial" pitchFamily="34" charset="0"/>
              </a:rPr>
              <a:t> </a:t>
            </a:r>
            <a:endParaRPr lang="en-US">
              <a:latin typeface="Arial" pitchFamily="34" charset="0"/>
              <a:cs typeface="Arial" pitchFamily="34" charset="0"/>
            </a:endParaRPr>
          </a:p>
        </p:txBody>
      </p:sp>
    </p:spTree>
    <p:extLst>
      <p:ext uri="{BB962C8B-B14F-4D97-AF65-F5344CB8AC3E}">
        <p14:creationId xmlns:p14="http://schemas.microsoft.com/office/powerpoint/2010/main" val="36381010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22" y="386751"/>
            <a:ext cx="8229600" cy="914400"/>
          </a:xfrm>
        </p:spPr>
        <p:txBody>
          <a:bodyPr/>
          <a:lstStyle/>
          <a:p>
            <a:r>
              <a:rPr lang="en-US" b="1" dirty="0" smtClean="0">
                <a:latin typeface="Times New Roman" pitchFamily="18" charset="0"/>
                <a:cs typeface="Times New Roman" pitchFamily="18" charset="0"/>
              </a:rPr>
              <a:t>Worked Example 8</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371600" y="990600"/>
            <a:ext cx="9144000" cy="2895600"/>
          </a:xfrm>
        </p:spPr>
        <p:txBody>
          <a:bodyPr>
            <a:normAutofit fontScale="77500" lnSpcReduction="20000"/>
          </a:bodyPr>
          <a:lstStyle/>
          <a:p>
            <a:pPr algn="just">
              <a:buNone/>
            </a:pPr>
            <a:r>
              <a:rPr lang="en-GB" sz="2600" dirty="0">
                <a:latin typeface="Times New Roman" pitchFamily="18" charset="0"/>
                <a:cs typeface="Times New Roman" pitchFamily="18" charset="0"/>
              </a:rPr>
              <a:t>	A four wheel automobile is travelling along the </a:t>
            </a:r>
            <a:r>
              <a:rPr lang="en-GB" sz="2600" dirty="0" err="1">
                <a:latin typeface="Times New Roman" pitchFamily="18" charset="0"/>
                <a:cs typeface="Times New Roman" pitchFamily="18" charset="0"/>
              </a:rPr>
              <a:t>Suame</a:t>
            </a:r>
            <a:r>
              <a:rPr lang="en-GB" sz="2600" dirty="0">
                <a:latin typeface="Times New Roman" pitchFamily="18" charset="0"/>
                <a:cs typeface="Times New Roman" pitchFamily="18" charset="0"/>
              </a:rPr>
              <a:t> circle in Kumasi, which has a mean radius of 40 m. Each wheel has a moment of inertia of 2.0 kg-m</a:t>
            </a:r>
            <a:r>
              <a:rPr lang="en-GB" sz="2600" baseline="30000" dirty="0">
                <a:latin typeface="Times New Roman" pitchFamily="18" charset="0"/>
                <a:cs typeface="Times New Roman" pitchFamily="18" charset="0"/>
              </a:rPr>
              <a:t>2</a:t>
            </a:r>
            <a:r>
              <a:rPr lang="en-GB" sz="2600" dirty="0">
                <a:latin typeface="Times New Roman" pitchFamily="18" charset="0"/>
                <a:cs typeface="Times New Roman" pitchFamily="18" charset="0"/>
              </a:rPr>
              <a:t> and effective radius of 0.25 m. The rotating parts of the engine have a moment of inertia of 1.0 kg-m</a:t>
            </a:r>
            <a:r>
              <a:rPr lang="en-GB" sz="2600" baseline="30000" dirty="0">
                <a:latin typeface="Times New Roman" pitchFamily="18" charset="0"/>
                <a:cs typeface="Times New Roman" pitchFamily="18" charset="0"/>
              </a:rPr>
              <a:t>2</a:t>
            </a:r>
            <a:r>
              <a:rPr lang="en-GB" sz="2600" dirty="0">
                <a:latin typeface="Times New Roman" pitchFamily="18" charset="0"/>
                <a:cs typeface="Times New Roman" pitchFamily="18" charset="0"/>
              </a:rPr>
              <a:t>. The axis of rotation of the engine is parallel to the rear axle and the crankshaft rotates in the same sense as the wheels. The ratio of engine speed to the back axle speed is 3:1. The automobile has a mass of 1500 kg, its centre of gravity is 0.5 m above the road level and the distance between the inner and outer wheels is 1.1 m. The centre of gravity of the automobile lies at middle of the back axle and at </a:t>
            </a:r>
            <a:r>
              <a:rPr lang="en-GB" sz="2600" dirty="0">
                <a:latin typeface="Times New Roman" pitchFamily="18" charset="0"/>
                <a:cs typeface="Times New Roman" pitchFamily="18" charset="0"/>
              </a:rPr>
              <a:t>d</a:t>
            </a:r>
            <a:r>
              <a:rPr lang="en-GB" sz="2600" dirty="0">
                <a:latin typeface="Times New Roman" pitchFamily="18" charset="0"/>
                <a:cs typeface="Times New Roman" pitchFamily="18" charset="0"/>
              </a:rPr>
              <a:t>/3 from the front wheel, where d is distance between the front and rear wheels. Determine the maximum speed the automobile can travel around the circle for the four wheels to maintain contact with the ground.</a:t>
            </a:r>
            <a:endParaRPr lang="en-US" dirty="0" smtClean="0"/>
          </a:p>
          <a:p>
            <a:endParaRPr lang="en-US" dirty="0"/>
          </a:p>
        </p:txBody>
      </p:sp>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886200"/>
            <a:ext cx="63055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05611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1722474" y="1219201"/>
          <a:ext cx="4343400" cy="5373687"/>
        </p:xfrm>
        <a:graphic>
          <a:graphicData uri="http://schemas.openxmlformats.org/presentationml/2006/ole">
            <mc:AlternateContent xmlns:mc="http://schemas.openxmlformats.org/markup-compatibility/2006">
              <mc:Choice xmlns:v="urn:schemas-microsoft-com:vml" Requires="v">
                <p:oleObj spid="_x0000_s49158" name="Equation" r:id="rId4" imgW="2984400" imgH="3720960" progId="Equation.3">
                  <p:embed/>
                </p:oleObj>
              </mc:Choice>
              <mc:Fallback>
                <p:oleObj name="Equation" r:id="rId4" imgW="2984400" imgH="3720960" progId="Equation.3">
                  <p:embed/>
                  <p:pic>
                    <p:nvPicPr>
                      <p:cNvPr id="4" name="Object 3"/>
                      <p:cNvPicPr>
                        <a:picLocks noChangeAspect="1" noChangeArrowheads="1"/>
                      </p:cNvPicPr>
                      <p:nvPr/>
                    </p:nvPicPr>
                    <p:blipFill>
                      <a:blip r:embed="rId5"/>
                      <a:srcRect/>
                      <a:stretch>
                        <a:fillRect/>
                      </a:stretch>
                    </p:blipFill>
                    <p:spPr bwMode="auto">
                      <a:xfrm>
                        <a:off x="1722474" y="1219201"/>
                        <a:ext cx="4343400" cy="5373687"/>
                      </a:xfrm>
                      <a:prstGeom prst="rect">
                        <a:avLst/>
                      </a:prstGeom>
                      <a:noFill/>
                    </p:spPr>
                  </p:pic>
                </p:oleObj>
              </mc:Fallback>
            </mc:AlternateContent>
          </a:graphicData>
        </a:graphic>
      </p:graphicFrame>
      <p:sp>
        <p:nvSpPr>
          <p:cNvPr id="17" name="Rectangle 1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18"/>
          <p:cNvSpPr>
            <a:spLocks noChangeArrowheads="1"/>
          </p:cNvSpPr>
          <p:nvPr/>
        </p:nvSpPr>
        <p:spPr bwMode="auto">
          <a:xfrm>
            <a:off x="4020026" y="2137977"/>
            <a:ext cx="66479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fontAlgn="base">
              <a:spcBef>
                <a:spcPct val="0"/>
              </a:spcBef>
              <a:spcAft>
                <a:spcPct val="0"/>
              </a:spcAft>
            </a:pPr>
            <a:r>
              <a:rPr lang="en-GB" sz="1200">
                <a:latin typeface="Times New Roman" pitchFamily="18" charset="0"/>
                <a:ea typeface="Calibri" pitchFamily="34" charset="0"/>
                <a:cs typeface="Times New Roman" pitchFamily="18" charset="0"/>
              </a:rPr>
              <a:t>							</a:t>
            </a:r>
            <a:endParaRPr lang="en-GB">
              <a:latin typeface="Arial" pitchFamily="34" charset="0"/>
              <a:cs typeface="Arial" pitchFamily="34" charset="0"/>
            </a:endParaRPr>
          </a:p>
        </p:txBody>
      </p:sp>
      <p:sp>
        <p:nvSpPr>
          <p:cNvPr id="23" name="Rectangle 20"/>
          <p:cNvSpPr>
            <a:spLocks noChangeArrowheads="1"/>
          </p:cNvSpPr>
          <p:nvPr/>
        </p:nvSpPr>
        <p:spPr bwMode="auto">
          <a:xfrm>
            <a:off x="4943356" y="3109527"/>
            <a:ext cx="57246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fontAlgn="base">
              <a:spcBef>
                <a:spcPct val="0"/>
              </a:spcBef>
              <a:spcAft>
                <a:spcPct val="0"/>
              </a:spcAft>
            </a:pPr>
            <a:r>
              <a:rPr lang="en-GB" sz="1200">
                <a:latin typeface="Times New Roman" pitchFamily="18" charset="0"/>
                <a:ea typeface="Calibri" pitchFamily="34" charset="0"/>
                <a:cs typeface="Times New Roman" pitchFamily="18" charset="0"/>
              </a:rPr>
              <a:t>						</a:t>
            </a:r>
            <a:endParaRPr lang="en-GB">
              <a:latin typeface="Arial" pitchFamily="34" charset="0"/>
              <a:cs typeface="Arial" pitchFamily="34" charset="0"/>
            </a:endParaRPr>
          </a:p>
        </p:txBody>
      </p:sp>
      <p:sp>
        <p:nvSpPr>
          <p:cNvPr id="27" name="Rectangle 24"/>
          <p:cNvSpPr>
            <a:spLocks noChangeArrowheads="1"/>
          </p:cNvSpPr>
          <p:nvPr/>
        </p:nvSpPr>
        <p:spPr bwMode="auto">
          <a:xfrm>
            <a:off x="8636676" y="4081077"/>
            <a:ext cx="20313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fontAlgn="base">
              <a:spcBef>
                <a:spcPct val="0"/>
              </a:spcBef>
              <a:spcAft>
                <a:spcPct val="0"/>
              </a:spcAft>
            </a:pPr>
            <a:r>
              <a:rPr lang="en-GB" sz="1200">
                <a:latin typeface="Times New Roman" pitchFamily="18" charset="0"/>
                <a:ea typeface="Calibri" pitchFamily="34" charset="0"/>
                <a:cs typeface="Times New Roman" pitchFamily="18" charset="0"/>
              </a:rPr>
              <a:t>		</a:t>
            </a:r>
            <a:endParaRPr lang="en-GB">
              <a:latin typeface="Arial" pitchFamily="34" charset="0"/>
              <a:cs typeface="Arial" pitchFamily="34" charset="0"/>
            </a:endParaRPr>
          </a:p>
        </p:txBody>
      </p:sp>
      <p:sp>
        <p:nvSpPr>
          <p:cNvPr id="30" name="Rectangle 27"/>
          <p:cNvSpPr>
            <a:spLocks noChangeArrowheads="1"/>
          </p:cNvSpPr>
          <p:nvPr/>
        </p:nvSpPr>
        <p:spPr bwMode="auto">
          <a:xfrm>
            <a:off x="1524001" y="47492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32" name="Rectangle 31"/>
          <p:cNvSpPr/>
          <p:nvPr/>
        </p:nvSpPr>
        <p:spPr>
          <a:xfrm>
            <a:off x="167011" y="540560"/>
            <a:ext cx="4402744" cy="707886"/>
          </a:xfrm>
          <a:prstGeom prst="rect">
            <a:avLst/>
          </a:prstGeom>
        </p:spPr>
        <p:txBody>
          <a:bodyPr wrap="none">
            <a:spAutoFit/>
          </a:bodyPr>
          <a:lstStyle/>
          <a:p>
            <a:r>
              <a:rPr lang="en-US" sz="4000" b="1" dirty="0">
                <a:latin typeface="Times New Roman" pitchFamily="18" charset="0"/>
                <a:cs typeface="Times New Roman" pitchFamily="18" charset="0"/>
              </a:rPr>
              <a:t>Worked </a:t>
            </a:r>
            <a:r>
              <a:rPr lang="en-US" sz="4000" b="1" dirty="0">
                <a:latin typeface="Times New Roman" pitchFamily="18" charset="0"/>
                <a:cs typeface="Times New Roman" pitchFamily="18" charset="0"/>
              </a:rPr>
              <a:t>Example </a:t>
            </a:r>
            <a:r>
              <a:rPr lang="en-US" sz="4000" b="1" dirty="0">
                <a:latin typeface="Times New Roman" pitchFamily="18" charset="0"/>
                <a:cs typeface="Times New Roman" pitchFamily="18" charset="0"/>
              </a:rPr>
              <a:t>8</a:t>
            </a:r>
          </a:p>
        </p:txBody>
      </p:sp>
      <p:graphicFrame>
        <p:nvGraphicFramePr>
          <p:cNvPr id="33" name="Object 32"/>
          <p:cNvGraphicFramePr>
            <a:graphicFrameLocks noGrp="1" noChangeAspect="1"/>
          </p:cNvGraphicFramePr>
          <p:nvPr>
            <p:extLst/>
          </p:nvPr>
        </p:nvGraphicFramePr>
        <p:xfrm>
          <a:off x="6629400" y="1066800"/>
          <a:ext cx="3581400" cy="5562600"/>
        </p:xfrm>
        <a:graphic>
          <a:graphicData uri="http://schemas.openxmlformats.org/presentationml/2006/ole">
            <mc:AlternateContent xmlns:mc="http://schemas.openxmlformats.org/markup-compatibility/2006">
              <mc:Choice xmlns:v="urn:schemas-microsoft-com:vml" Requires="v">
                <p:oleObj spid="_x0000_s49159" name="Equation" r:id="rId6" imgW="2438280" imgH="3771720" progId="Equation.3">
                  <p:embed/>
                </p:oleObj>
              </mc:Choice>
              <mc:Fallback>
                <p:oleObj name="Equation" r:id="rId6" imgW="2438280" imgH="3771720" progId="Equation.3">
                  <p:embed/>
                  <p:pic>
                    <p:nvPicPr>
                      <p:cNvPr id="33" name="Object 32"/>
                      <p:cNvPicPr>
                        <a:picLocks noGrp="1" noChangeAspect="1" noChangeArrowheads="1"/>
                      </p:cNvPicPr>
                      <p:nvPr/>
                    </p:nvPicPr>
                    <p:blipFill>
                      <a:blip r:embed="rId7"/>
                      <a:srcRect/>
                      <a:stretch>
                        <a:fillRect/>
                      </a:stretch>
                    </p:blipFill>
                    <p:spPr bwMode="auto">
                      <a:xfrm>
                        <a:off x="6629400" y="1066800"/>
                        <a:ext cx="3581400" cy="55626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86929134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ASSIGNMENT 1</a:t>
            </a:r>
            <a:endParaRPr lang="en-US" b="1"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Content Placeholder 3"/>
              <p:cNvSpPr>
                <a:spLocks noGrp="1"/>
              </p:cNvSpPr>
              <p:nvPr>
                <p:ph sz="half" idx="1"/>
              </p:nvPr>
            </p:nvSpPr>
            <p:spPr>
              <a:xfrm>
                <a:off x="2057400" y="1447801"/>
                <a:ext cx="4953000" cy="4525963"/>
              </a:xfrm>
            </p:spPr>
            <p:txBody>
              <a:bodyPr>
                <a:noAutofit/>
              </a:bodyPr>
              <a:lstStyle/>
              <a:p>
                <a:pPr marL="0" indent="0" algn="just">
                  <a:buNone/>
                </a:pPr>
                <a:r>
                  <a:rPr lang="en-US" sz="2000" dirty="0">
                    <a:latin typeface="Times New Roman" pitchFamily="18" charset="0"/>
                    <a:cs typeface="Times New Roman" pitchFamily="18" charset="0"/>
                  </a:rPr>
                  <a:t>An experimental Fresnel-lens solar-energy concentrator can rotate about </a:t>
                </a:r>
                <a:r>
                  <a:rPr lang="en-US" sz="2000" dirty="0">
                    <a:latin typeface="Times New Roman" pitchFamily="18" charset="0"/>
                    <a:cs typeface="Times New Roman" pitchFamily="18" charset="0"/>
                  </a:rPr>
                  <a:t>the horizontal axis </a:t>
                </a:r>
                <a:r>
                  <a:rPr lang="en-US" sz="2000" i="1" dirty="0">
                    <a:latin typeface="Times New Roman" pitchFamily="18" charset="0"/>
                    <a:cs typeface="Times New Roman" pitchFamily="18" charset="0"/>
                  </a:rPr>
                  <a:t>AB </a:t>
                </a:r>
                <a:r>
                  <a:rPr lang="en-US" sz="2000" dirty="0">
                    <a:latin typeface="Times New Roman" pitchFamily="18" charset="0"/>
                    <a:cs typeface="Times New Roman" pitchFamily="18" charset="0"/>
                  </a:rPr>
                  <a:t>which passes through its mass </a:t>
                </a:r>
                <a:r>
                  <a:rPr lang="en-US" sz="2000" dirty="0">
                    <a:latin typeface="Times New Roman" pitchFamily="18" charset="0"/>
                    <a:cs typeface="Times New Roman" pitchFamily="18" charset="0"/>
                  </a:rPr>
                  <a:t>center </a:t>
                </a:r>
                <a:r>
                  <a:rPr lang="en-US" sz="2000" i="1" dirty="0">
                    <a:latin typeface="Times New Roman" pitchFamily="18" charset="0"/>
                    <a:cs typeface="Times New Roman" pitchFamily="18" charset="0"/>
                  </a:rPr>
                  <a:t>G</a:t>
                </a:r>
                <a:r>
                  <a:rPr lang="en-US" sz="2000" dirty="0">
                    <a:latin typeface="Times New Roman" pitchFamily="18" charset="0"/>
                    <a:cs typeface="Times New Roman" pitchFamily="18" charset="0"/>
                  </a:rPr>
                  <a:t>. It is supported at </a:t>
                </a:r>
                <a:r>
                  <a:rPr lang="en-US" sz="2000" i="1" dirty="0">
                    <a:latin typeface="Times New Roman" pitchFamily="18" charset="0"/>
                    <a:cs typeface="Times New Roman" pitchFamily="18" charset="0"/>
                  </a:rPr>
                  <a:t>A </a:t>
                </a:r>
                <a:r>
                  <a:rPr lang="en-US" sz="2000" dirty="0">
                    <a:latin typeface="Times New Roman" pitchFamily="18" charset="0"/>
                    <a:cs typeface="Times New Roman" pitchFamily="18" charset="0"/>
                  </a:rPr>
                  <a:t>and </a:t>
                </a:r>
                <a:r>
                  <a:rPr lang="en-US" sz="2000" i="1" dirty="0">
                    <a:latin typeface="Times New Roman" pitchFamily="18" charset="0"/>
                    <a:cs typeface="Times New Roman" pitchFamily="18" charset="0"/>
                  </a:rPr>
                  <a:t>B </a:t>
                </a:r>
                <a:r>
                  <a:rPr lang="en-US" sz="2000" dirty="0">
                    <a:latin typeface="Times New Roman" pitchFamily="18" charset="0"/>
                    <a:cs typeface="Times New Roman" pitchFamily="18" charset="0"/>
                  </a:rPr>
                  <a:t>by a steel framework which can </a:t>
                </a:r>
                <a:r>
                  <a:rPr lang="en-US" sz="2000" dirty="0">
                    <a:latin typeface="Times New Roman" pitchFamily="18" charset="0"/>
                    <a:cs typeface="Times New Roman" pitchFamily="18" charset="0"/>
                  </a:rPr>
                  <a:t>rotate about </a:t>
                </a:r>
                <a:r>
                  <a:rPr lang="en-US" sz="2000" dirty="0">
                    <a:latin typeface="Times New Roman" pitchFamily="18" charset="0"/>
                    <a:cs typeface="Times New Roman" pitchFamily="18" charset="0"/>
                  </a:rPr>
                  <a:t>the vertical </a:t>
                </a:r>
                <a:r>
                  <a:rPr lang="en-US" sz="2000" i="1" dirty="0">
                    <a:latin typeface="Times New Roman" pitchFamily="18" charset="0"/>
                    <a:cs typeface="Times New Roman" pitchFamily="18" charset="0"/>
                  </a:rPr>
                  <a:t>y </a:t>
                </a:r>
                <a:r>
                  <a:rPr lang="en-US" sz="2000" dirty="0">
                    <a:latin typeface="Times New Roman" pitchFamily="18" charset="0"/>
                    <a:cs typeface="Times New Roman" pitchFamily="18" charset="0"/>
                  </a:rPr>
                  <a:t>axis. The concentrator has a mass of 30 Mg, </a:t>
                </a:r>
                <a:r>
                  <a:rPr lang="en-US" sz="2000" dirty="0">
                    <a:latin typeface="Times New Roman" pitchFamily="18" charset="0"/>
                    <a:cs typeface="Times New Roman" pitchFamily="18" charset="0"/>
                  </a:rPr>
                  <a:t>a radius </a:t>
                </a:r>
                <a:r>
                  <a:rPr lang="en-US" sz="2000" dirty="0">
                    <a:latin typeface="Times New Roman" pitchFamily="18" charset="0"/>
                    <a:cs typeface="Times New Roman" pitchFamily="18" charset="0"/>
                  </a:rPr>
                  <a:t>of gyration of 12 m about its axis of symmetry </a:t>
                </a:r>
                <a:r>
                  <a:rPr lang="en-US" sz="2000" i="1" dirty="0">
                    <a:latin typeface="Times New Roman" pitchFamily="18" charset="0"/>
                    <a:cs typeface="Times New Roman" pitchFamily="18" charset="0"/>
                  </a:rPr>
                  <a:t>CD</a:t>
                </a:r>
                <a:r>
                  <a:rPr lang="en-US" sz="2000" dirty="0">
                    <a:latin typeface="Times New Roman" pitchFamily="18" charset="0"/>
                    <a:cs typeface="Times New Roman" pitchFamily="18" charset="0"/>
                  </a:rPr>
                  <a:t>, and a </a:t>
                </a:r>
                <a:r>
                  <a:rPr lang="en-US" sz="2000" dirty="0">
                    <a:latin typeface="Times New Roman" pitchFamily="18" charset="0"/>
                    <a:cs typeface="Times New Roman" pitchFamily="18" charset="0"/>
                  </a:rPr>
                  <a:t>radius of </a:t>
                </a:r>
                <a:r>
                  <a:rPr lang="en-US" sz="2000" dirty="0">
                    <a:latin typeface="Times New Roman" pitchFamily="18" charset="0"/>
                    <a:cs typeface="Times New Roman" pitchFamily="18" charset="0"/>
                  </a:rPr>
                  <a:t>gyration of 10 m about any transverse axis through </a:t>
                </a:r>
                <a:r>
                  <a:rPr lang="en-US" sz="2000" i="1" dirty="0">
                    <a:latin typeface="Times New Roman" pitchFamily="18" charset="0"/>
                    <a:cs typeface="Times New Roman" pitchFamily="18" charset="0"/>
                  </a:rPr>
                  <a:t>G</a:t>
                </a: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rPr>
                  <a:t>Knowing that </a:t>
                </a:r>
                <a:r>
                  <a:rPr lang="en-US" sz="2000" dirty="0">
                    <a:latin typeface="Times New Roman" pitchFamily="18" charset="0"/>
                    <a:cs typeface="Times New Roman" pitchFamily="18" charset="0"/>
                  </a:rPr>
                  <a:t>the angular velocities </a:t>
                </a:r>
                <a14:m>
                  <m:oMath xmlns:m="http://schemas.openxmlformats.org/officeDocument/2006/math">
                    <m:sSub>
                      <m:sSubPr>
                        <m:ctrlPr>
                          <a:rPr lang="en-US" sz="2000" i="1" dirty="0">
                            <a:latin typeface="Cambria Math" panose="02040503050406030204" pitchFamily="18" charset="0"/>
                            <a:cs typeface="Times New Roman" pitchFamily="18" charset="0"/>
                          </a:rPr>
                        </m:ctrlPr>
                      </m:sSubPr>
                      <m:e>
                        <m:r>
                          <a:rPr lang="en-US" sz="2000" i="1" dirty="0">
                            <a:latin typeface="Cambria Math"/>
                            <a:ea typeface="Cambria Math"/>
                            <a:cs typeface="Times New Roman" pitchFamily="18" charset="0"/>
                          </a:rPr>
                          <m:t>𝜔</m:t>
                        </m:r>
                      </m:e>
                      <m:sub>
                        <m:r>
                          <a:rPr lang="en-US" sz="2000" i="1" dirty="0">
                            <a:latin typeface="Cambria Math"/>
                            <a:cs typeface="Times New Roman" pitchFamily="18" charset="0"/>
                          </a:rPr>
                          <m:t>1</m:t>
                        </m:r>
                      </m:sub>
                    </m:sSub>
                  </m:oMath>
                </a14:m>
                <a:r>
                  <a:rPr lang="en-US" sz="2000" dirty="0">
                    <a:latin typeface="Times New Roman" pitchFamily="18" charset="0"/>
                    <a:cs typeface="Times New Roman" pitchFamily="18" charset="0"/>
                  </a:rPr>
                  <a:t> and </a:t>
                </a:r>
                <a14:m>
                  <m:oMath xmlns:m="http://schemas.openxmlformats.org/officeDocument/2006/math">
                    <m:sSub>
                      <m:sSubPr>
                        <m:ctrlPr>
                          <a:rPr lang="en-US" sz="2000" i="1" dirty="0">
                            <a:latin typeface="Cambria Math" panose="02040503050406030204" pitchFamily="18" charset="0"/>
                            <a:cs typeface="Times New Roman" pitchFamily="18" charset="0"/>
                          </a:rPr>
                        </m:ctrlPr>
                      </m:sSubPr>
                      <m:e>
                        <m:r>
                          <a:rPr lang="en-US" sz="2000" i="1" dirty="0">
                            <a:latin typeface="Cambria Math"/>
                            <a:ea typeface="Cambria Math"/>
                            <a:cs typeface="Times New Roman" pitchFamily="18" charset="0"/>
                          </a:rPr>
                          <m:t>𝜔</m:t>
                        </m:r>
                      </m:e>
                      <m:sub>
                        <m:r>
                          <a:rPr lang="en-US" sz="2000" i="1" dirty="0">
                            <a:latin typeface="Cambria Math"/>
                            <a:ea typeface="Cambria Math"/>
                            <a:cs typeface="Times New Roman" pitchFamily="18" charset="0"/>
                          </a:rPr>
                          <m:t>2</m:t>
                        </m:r>
                      </m:sub>
                    </m:sSub>
                  </m:oMath>
                </a14:m>
                <a:r>
                  <a:rPr lang="en-US" sz="2000" dirty="0">
                    <a:latin typeface="Times New Roman" pitchFamily="18" charset="0"/>
                    <a:cs typeface="Times New Roman" pitchFamily="18" charset="0"/>
                  </a:rPr>
                  <a:t> have constant magnitudes </a:t>
                </a:r>
                <a:r>
                  <a:rPr lang="en-US" sz="2000" dirty="0">
                    <a:latin typeface="Times New Roman" pitchFamily="18" charset="0"/>
                    <a:cs typeface="Times New Roman" pitchFamily="18" charset="0"/>
                  </a:rPr>
                  <a:t>equal to </a:t>
                </a:r>
                <a:r>
                  <a:rPr lang="en-US" sz="2000" dirty="0">
                    <a:latin typeface="Times New Roman" pitchFamily="18" charset="0"/>
                    <a:cs typeface="Times New Roman" pitchFamily="18" charset="0"/>
                  </a:rPr>
                  <a:t>0.20 rad/s and 0.25 rad/s, respectively, determine for the </a:t>
                </a:r>
                <a:r>
                  <a:rPr lang="en-US" sz="2000" dirty="0">
                    <a:latin typeface="Times New Roman" pitchFamily="18" charset="0"/>
                    <a:cs typeface="Times New Roman" pitchFamily="18" charset="0"/>
                  </a:rPr>
                  <a:t>position </a:t>
                </a:r>
                <a:r>
                  <a:rPr lang="en-US" sz="2000" dirty="0">
                    <a:latin typeface="Times New Roman" pitchFamily="18" charset="0"/>
                    <a:cs typeface="Times New Roman" pitchFamily="18" charset="0"/>
                    <a:sym typeface="UniversalMath1 BT"/>
                  </a:rPr>
                  <a:t>= </a:t>
                </a:r>
                <a:r>
                  <a:rPr lang="en-US" sz="2000" dirty="0">
                    <a:latin typeface="Times New Roman" pitchFamily="18" charset="0"/>
                    <a:cs typeface="Times New Roman" pitchFamily="18" charset="0"/>
                  </a:rPr>
                  <a:t>60</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a</a:t>
                </a:r>
                <a:r>
                  <a:rPr lang="en-US" sz="2000" dirty="0">
                    <a:latin typeface="Times New Roman" pitchFamily="18" charset="0"/>
                    <a:cs typeface="Times New Roman" pitchFamily="18" charset="0"/>
                  </a:rPr>
                  <a:t>) the forces exerted on the concentrator at </a:t>
                </a:r>
                <a:r>
                  <a:rPr lang="en-US" sz="2000" i="1" dirty="0">
                    <a:latin typeface="Times New Roman" pitchFamily="18" charset="0"/>
                    <a:cs typeface="Times New Roman" pitchFamily="18" charset="0"/>
                  </a:rPr>
                  <a:t>A </a:t>
                </a:r>
                <a:r>
                  <a:rPr lang="en-US" sz="2000" dirty="0">
                    <a:latin typeface="Times New Roman" pitchFamily="18" charset="0"/>
                    <a:cs typeface="Times New Roman" pitchFamily="18" charset="0"/>
                  </a:rPr>
                  <a:t>and </a:t>
                </a:r>
                <a:r>
                  <a:rPr lang="en-US" sz="2000" i="1" dirty="0">
                    <a:latin typeface="Times New Roman" pitchFamily="18" charset="0"/>
                    <a:cs typeface="Times New Roman" pitchFamily="18" charset="0"/>
                  </a:rPr>
                  <a:t>B</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b</a:t>
                </a:r>
                <a:r>
                  <a:rPr lang="en-US" sz="2000" dirty="0">
                    <a:latin typeface="Times New Roman" pitchFamily="18" charset="0"/>
                    <a:cs typeface="Times New Roman" pitchFamily="18" charset="0"/>
                  </a:rPr>
                  <a:t>) the couple </a:t>
                </a:r>
                <a:r>
                  <a:rPr lang="en-US" sz="2000" dirty="0">
                    <a:latin typeface="Times New Roman" pitchFamily="18" charset="0"/>
                    <a:cs typeface="Times New Roman" pitchFamily="18" charset="0"/>
                  </a:rPr>
                  <a:t>applied </a:t>
                </a:r>
                <a:r>
                  <a:rPr lang="en-US" sz="2000" dirty="0">
                    <a:latin typeface="Times New Roman" pitchFamily="18" charset="0"/>
                    <a:cs typeface="Times New Roman" pitchFamily="18" charset="0"/>
                  </a:rPr>
                  <a:t>to the concentrator at that instant.</a:t>
                </a:r>
              </a:p>
            </p:txBody>
          </p:sp>
        </mc:Choice>
        <mc:Fallback>
          <p:sp>
            <p:nvSpPr>
              <p:cNvPr id="4" name="Content Placeholder 3"/>
              <p:cNvSpPr>
                <a:spLocks noGrp="1" noRot="1" noChangeAspect="1" noMove="1" noResize="1" noEditPoints="1" noAdjustHandles="1" noChangeArrowheads="1" noChangeShapeType="1" noTextEdit="1"/>
              </p:cNvSpPr>
              <p:nvPr>
                <p:ph sz="half" idx="1"/>
              </p:nvPr>
            </p:nvSpPr>
            <p:spPr>
              <a:xfrm>
                <a:off x="2057400" y="1447801"/>
                <a:ext cx="4953000" cy="4525963"/>
              </a:xfrm>
              <a:blipFill>
                <a:blip r:embed="rId2"/>
                <a:stretch>
                  <a:fillRect l="-1355" t="-1482" r="-1232"/>
                </a:stretch>
              </a:blipFill>
            </p:spPr>
            <p:txBody>
              <a:bodyPr/>
              <a:lstStyle/>
              <a:p>
                <a:r>
                  <a:rPr lang="en-US">
                    <a:noFill/>
                  </a:rPr>
                  <a:t> </a:t>
                </a:r>
              </a:p>
            </p:txBody>
          </p:sp>
        </mc:Fallback>
      </mc:AlternateContent>
      <p:pic>
        <p:nvPicPr>
          <p:cNvPr id="66562"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62800" y="1752600"/>
            <a:ext cx="3276600" cy="421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12128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ASSIGNMENT </a:t>
            </a:r>
            <a:r>
              <a:rPr lang="en-US" b="1" dirty="0" smtClean="0">
                <a:latin typeface="Times New Roman" pitchFamily="18" charset="0"/>
                <a:cs typeface="Times New Roman" pitchFamily="18" charset="0"/>
              </a:rPr>
              <a:t>2</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1752600" y="1600201"/>
                <a:ext cx="4800600" cy="4525963"/>
              </a:xfrm>
            </p:spPr>
            <p:txBody>
              <a:bodyPr>
                <a:noAutofit/>
              </a:bodyPr>
              <a:lstStyle/>
              <a:p>
                <a:pPr marL="0" indent="0" algn="just">
                  <a:buNone/>
                </a:pPr>
                <a:r>
                  <a:rPr lang="en-US" sz="2400" dirty="0">
                    <a:latin typeface="Times New Roman" pitchFamily="18" charset="0"/>
                    <a:cs typeface="Times New Roman" pitchFamily="18" charset="0"/>
                  </a:rPr>
                  <a:t>A 2.4-kg piece of sheet steel with dimensions 160 </a:t>
                </a:r>
                <a:r>
                  <a:rPr lang="en-US" sz="2400" dirty="0">
                    <a:latin typeface="Times New Roman" pitchFamily="18" charset="0"/>
                    <a:cs typeface="Times New Roman" pitchFamily="18" charset="0"/>
                  </a:rPr>
                  <a:t>x</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rPr>
                  <a:t>640 mm </a:t>
                </a:r>
                <a:r>
                  <a:rPr lang="en-US" sz="2400" dirty="0">
                    <a:latin typeface="Times New Roman" pitchFamily="18" charset="0"/>
                    <a:cs typeface="Times New Roman" pitchFamily="18" charset="0"/>
                  </a:rPr>
                  <a:t>was bent </a:t>
                </a:r>
                <a:r>
                  <a:rPr lang="en-US" sz="2400" dirty="0">
                    <a:latin typeface="Times New Roman" pitchFamily="18" charset="0"/>
                    <a:cs typeface="Times New Roman" pitchFamily="18" charset="0"/>
                  </a:rPr>
                  <a:t>to form the component shown. The component is at </a:t>
                </a:r>
                <a:r>
                  <a:rPr lang="en-US" sz="2400" dirty="0">
                    <a:latin typeface="Times New Roman" pitchFamily="18" charset="0"/>
                    <a:cs typeface="Times New Roman" pitchFamily="18" charset="0"/>
                  </a:rPr>
                  <a:t>rest (</a:t>
                </a:r>
                <a:r>
                  <a:rPr lang="el-GR" sz="2400" dirty="0">
                    <a:latin typeface="Times New Roman" pitchFamily="18" charset="0"/>
                    <a:cs typeface="Times New Roman" pitchFamily="18" charset="0"/>
                  </a:rPr>
                  <a:t>ω</a:t>
                </a:r>
                <a:r>
                  <a:rPr lang="en-US" sz="2400" dirty="0">
                    <a:latin typeface="Times New Roman" pitchFamily="18" charset="0"/>
                    <a:cs typeface="Times New Roman" pitchFamily="18" charset="0"/>
                  </a:rPr>
                  <a:t> = 0</a:t>
                </a:r>
                <a:r>
                  <a:rPr lang="en-US" sz="2400" dirty="0">
                    <a:latin typeface="Times New Roman" pitchFamily="18" charset="0"/>
                    <a:cs typeface="Times New Roman" pitchFamily="18" charset="0"/>
                  </a:rPr>
                  <a:t>) when a couple </a:t>
                </a:r>
                <a14:m>
                  <m:oMath xmlns:m="http://schemas.openxmlformats.org/officeDocument/2006/math">
                    <m:sSub>
                      <m:sSubPr>
                        <m:ctrlPr>
                          <a:rPr lang="en-US" sz="2400" b="1" i="1">
                            <a:latin typeface="Cambria Math" panose="02040503050406030204" pitchFamily="18" charset="0"/>
                            <a:cs typeface="Times New Roman" pitchFamily="18" charset="0"/>
                          </a:rPr>
                        </m:ctrlPr>
                      </m:sSubPr>
                      <m:e>
                        <m:r>
                          <m:rPr>
                            <m:nor/>
                          </m:rPr>
                          <a:rPr lang="en-US" sz="2400" b="1" dirty="0">
                            <a:latin typeface="Times New Roman" pitchFamily="18" charset="0"/>
                            <a:cs typeface="Times New Roman" pitchFamily="18" charset="0"/>
                          </a:rPr>
                          <m:t>M</m:t>
                        </m:r>
                      </m:e>
                      <m:sub>
                        <m:r>
                          <a:rPr lang="en-US" sz="2400" b="1" i="1">
                            <a:latin typeface="Cambria Math"/>
                            <a:cs typeface="Times New Roman" pitchFamily="18" charset="0"/>
                          </a:rPr>
                          <m:t>𝒐</m:t>
                        </m:r>
                      </m:sub>
                    </m:sSub>
                  </m:oMath>
                </a14:m>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rPr>
                  <a:t>(0.8 N </a:t>
                </a:r>
                <a:r>
                  <a:rPr lang="en-US" sz="2400" dirty="0">
                    <a:latin typeface="Times New Roman" pitchFamily="18" charset="0"/>
                    <a:cs typeface="Times New Roman" pitchFamily="18" charset="0"/>
                  </a:rPr>
                  <a:t>m) </a:t>
                </a:r>
                <a:r>
                  <a:rPr lang="en-US" sz="2400" b="1" dirty="0">
                    <a:latin typeface="Times New Roman" pitchFamily="18" charset="0"/>
                    <a:cs typeface="Times New Roman" pitchFamily="18" charset="0"/>
                  </a:rPr>
                  <a:t>k </a:t>
                </a:r>
                <a:r>
                  <a:rPr lang="en-US" sz="2400" dirty="0">
                    <a:latin typeface="Times New Roman" pitchFamily="18" charset="0"/>
                    <a:cs typeface="Times New Roman" pitchFamily="18" charset="0"/>
                  </a:rPr>
                  <a:t>is applied to it. Determine</a:t>
                </a:r>
              </a:p>
              <a:p>
                <a:pPr marL="457200" indent="-457200" algn="just">
                  <a:buAutoNum type="alphaLcParenBoth"/>
                </a:pPr>
                <a:r>
                  <a:rPr lang="en-US" sz="2400" dirty="0">
                    <a:latin typeface="Times New Roman" pitchFamily="18" charset="0"/>
                    <a:cs typeface="Times New Roman" pitchFamily="18" charset="0"/>
                  </a:rPr>
                  <a:t>the </a:t>
                </a:r>
                <a:r>
                  <a:rPr lang="en-US" sz="2400" dirty="0">
                    <a:latin typeface="Times New Roman" pitchFamily="18" charset="0"/>
                    <a:cs typeface="Times New Roman" pitchFamily="18" charset="0"/>
                  </a:rPr>
                  <a:t>angular acceleration of the </a:t>
                </a:r>
                <a:r>
                  <a:rPr lang="en-US" sz="2400" dirty="0">
                    <a:latin typeface="Times New Roman" pitchFamily="18" charset="0"/>
                    <a:cs typeface="Times New Roman" pitchFamily="18" charset="0"/>
                  </a:rPr>
                  <a:t>component</a:t>
                </a:r>
              </a:p>
              <a:p>
                <a:pPr marL="457200" indent="-457200" algn="just">
                  <a:buAutoNum type="alphaLcParenBoth"/>
                </a:pPr>
                <a:r>
                  <a:rPr lang="en-US" sz="2400" dirty="0">
                    <a:latin typeface="Times New Roman" pitchFamily="18" charset="0"/>
                    <a:cs typeface="Times New Roman" pitchFamily="18" charset="0"/>
                  </a:rPr>
                  <a:t>the dynamic reactions </a:t>
                </a:r>
                <a:r>
                  <a:rPr lang="en-US" sz="2400" dirty="0">
                    <a:latin typeface="Times New Roman" pitchFamily="18" charset="0"/>
                    <a:cs typeface="Times New Roman" pitchFamily="18" charset="0"/>
                  </a:rPr>
                  <a:t>at </a:t>
                </a:r>
                <a:r>
                  <a:rPr lang="en-US" sz="2400" i="1" dirty="0">
                    <a:latin typeface="Times New Roman" pitchFamily="18" charset="0"/>
                    <a:cs typeface="Times New Roman" pitchFamily="18" charset="0"/>
                  </a:rPr>
                  <a:t>A </a:t>
                </a:r>
                <a:r>
                  <a:rPr lang="en-US" sz="2400" dirty="0">
                    <a:latin typeface="Times New Roman" pitchFamily="18" charset="0"/>
                    <a:cs typeface="Times New Roman" pitchFamily="18" charset="0"/>
                  </a:rPr>
                  <a:t>and </a:t>
                </a:r>
                <a:r>
                  <a:rPr lang="en-US" sz="2400" i="1" dirty="0">
                    <a:latin typeface="Times New Roman" pitchFamily="18" charset="0"/>
                    <a:cs typeface="Times New Roman" pitchFamily="18" charset="0"/>
                  </a:rPr>
                  <a:t>B </a:t>
                </a:r>
                <a:r>
                  <a:rPr lang="en-US" sz="2400" dirty="0">
                    <a:latin typeface="Times New Roman" pitchFamily="18" charset="0"/>
                    <a:cs typeface="Times New Roman" pitchFamily="18" charset="0"/>
                  </a:rPr>
                  <a:t>immediately after the couple is applied.</a:t>
                </a:r>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1752600" y="1600201"/>
                <a:ext cx="4800600" cy="4525963"/>
              </a:xfrm>
              <a:blipFill>
                <a:blip r:embed="rId2"/>
                <a:stretch>
                  <a:fillRect l="-2033" t="-1887" r="-1906"/>
                </a:stretch>
              </a:blipFill>
            </p:spPr>
            <p:txBody>
              <a:bodyPr/>
              <a:lstStyle/>
              <a:p>
                <a:r>
                  <a:rPr lang="en-US">
                    <a:noFill/>
                  </a:rPr>
                  <a:t> </a:t>
                </a:r>
              </a:p>
            </p:txBody>
          </p:sp>
        </mc:Fallback>
      </mc:AlternateContent>
      <p:pic>
        <p:nvPicPr>
          <p:cNvPr id="6758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29400" y="1905000"/>
            <a:ext cx="39624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423582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atin typeface="Times New Roman" pitchFamily="18" charset="0"/>
                <a:cs typeface="Times New Roman" pitchFamily="18" charset="0"/>
              </a:rPr>
              <a:t>ASSIGNMENT </a:t>
            </a:r>
            <a:r>
              <a:rPr lang="en-US" b="1" dirty="0" smtClean="0">
                <a:latin typeface="Times New Roman" pitchFamily="18" charset="0"/>
                <a:cs typeface="Times New Roman" pitchFamily="18" charset="0"/>
              </a:rPr>
              <a:t>3</a:t>
            </a:r>
            <a:endParaRPr lang="en-US" dirty="0"/>
          </a:p>
        </p:txBody>
      </p:sp>
      <p:sp>
        <p:nvSpPr>
          <p:cNvPr id="6" name="Content Placeholder 5"/>
          <p:cNvSpPr>
            <a:spLocks noGrp="1"/>
          </p:cNvSpPr>
          <p:nvPr>
            <p:ph idx="1"/>
          </p:nvPr>
        </p:nvSpPr>
        <p:spPr>
          <a:xfrm>
            <a:off x="2057400" y="1600201"/>
            <a:ext cx="8077200" cy="4525963"/>
          </a:xfrm>
        </p:spPr>
        <p:txBody>
          <a:bodyPr>
            <a:noAutofit/>
          </a:bodyPr>
          <a:lstStyle/>
          <a:p>
            <a:pPr marL="0" indent="0" algn="just">
              <a:buNone/>
            </a:pPr>
            <a:r>
              <a:rPr lang="en-US" sz="2400" dirty="0">
                <a:latin typeface="Times New Roman" pitchFamily="18" charset="0"/>
                <a:cs typeface="Times New Roman" pitchFamily="18" charset="0"/>
              </a:rPr>
              <a:t>Th</a:t>
            </a:r>
            <a:r>
              <a:rPr lang="en-US" sz="2400" dirty="0">
                <a:latin typeface="Times New Roman" pitchFamily="18" charset="0"/>
                <a:cs typeface="Times New Roman" pitchFamily="18" charset="0"/>
              </a:rPr>
              <a:t>e</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rPr>
              <a:t>turbine rotor of </a:t>
            </a:r>
            <a:r>
              <a:rPr lang="en-US" sz="2400" dirty="0">
                <a:latin typeface="Times New Roman" pitchFamily="18" charset="0"/>
                <a:cs typeface="Times New Roman" pitchFamily="18" charset="0"/>
              </a:rPr>
              <a:t>a ship has a mass </a:t>
            </a:r>
            <a:r>
              <a:rPr lang="en-US" sz="2400" dirty="0">
                <a:latin typeface="Times New Roman" pitchFamily="18" charset="0"/>
                <a:cs typeface="Times New Roman" pitchFamily="18" charset="0"/>
              </a:rPr>
              <a:t>of 20 t, has a radius of gyration </a:t>
            </a:r>
            <a:r>
              <a:rPr lang="en-US" sz="2400" dirty="0">
                <a:latin typeface="Times New Roman" pitchFamily="18" charset="0"/>
                <a:cs typeface="Times New Roman" pitchFamily="18" charset="0"/>
              </a:rPr>
              <a:t>of 0.6 m and rotates at 3600 rpm.</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rPr>
              <a:t>The ship </a:t>
            </a:r>
            <a:r>
              <a:rPr lang="en-US" sz="2400" dirty="0">
                <a:latin typeface="Times New Roman" pitchFamily="18" charset="0"/>
                <a:cs typeface="Times New Roman" pitchFamily="18" charset="0"/>
              </a:rPr>
              <a:t>is pitching 10° above </a:t>
            </a:r>
            <a:r>
              <a:rPr lang="en-US" sz="2400" dirty="0">
                <a:latin typeface="Times New Roman" pitchFamily="18" charset="0"/>
                <a:cs typeface="Times New Roman" pitchFamily="18" charset="0"/>
              </a:rPr>
              <a:t>and </a:t>
            </a:r>
            <a:r>
              <a:rPr lang="en-US" sz="2400" dirty="0">
                <a:latin typeface="Times New Roman" pitchFamily="18" charset="0"/>
                <a:cs typeface="Times New Roman" pitchFamily="18" charset="0"/>
              </a:rPr>
              <a:t>10</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rPr>
              <a:t>below the </a:t>
            </a:r>
            <a:r>
              <a:rPr lang="en-US" sz="2400" dirty="0">
                <a:latin typeface="Times New Roman" pitchFamily="18" charset="0"/>
                <a:cs typeface="Times New Roman" pitchFamily="18" charset="0"/>
              </a:rPr>
              <a:t>horizontal, the motion being simple harmonic and having a period of 12s.The rotor </a:t>
            </a:r>
            <a:r>
              <a:rPr lang="en-US" sz="2400" dirty="0">
                <a:latin typeface="Times New Roman" pitchFamily="18" charset="0"/>
                <a:cs typeface="Times New Roman" pitchFamily="18" charset="0"/>
              </a:rPr>
              <a:t>turns </a:t>
            </a:r>
            <a:r>
              <a:rPr lang="en-US" sz="2400" dirty="0">
                <a:latin typeface="Times New Roman" pitchFamily="18" charset="0"/>
                <a:cs typeface="Times New Roman" pitchFamily="18" charset="0"/>
              </a:rPr>
              <a:t>in a clockwise direction when viewed </a:t>
            </a:r>
            <a:r>
              <a:rPr lang="en-US" sz="2400" dirty="0">
                <a:latin typeface="Times New Roman" pitchFamily="18" charset="0"/>
                <a:cs typeface="Times New Roman" pitchFamily="18" charset="0"/>
              </a:rPr>
              <a:t>from </a:t>
            </a:r>
            <a:r>
              <a:rPr lang="en-US" sz="2400" dirty="0">
                <a:latin typeface="Times New Roman" pitchFamily="18" charset="0"/>
                <a:cs typeface="Times New Roman" pitchFamily="18" charset="0"/>
              </a:rPr>
              <a:t>aft. Determine</a:t>
            </a:r>
            <a:endParaRPr lang="en-US" sz="2400" dirty="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	(a)	maximum </a:t>
            </a:r>
            <a:r>
              <a:rPr lang="en-US" sz="2400" dirty="0">
                <a:latin typeface="Times New Roman" pitchFamily="18" charset="0"/>
                <a:cs typeface="Times New Roman" pitchFamily="18" charset="0"/>
              </a:rPr>
              <a:t>angular </a:t>
            </a:r>
            <a:r>
              <a:rPr lang="en-US" sz="2400" dirty="0">
                <a:latin typeface="Times New Roman" pitchFamily="18" charset="0"/>
                <a:cs typeface="Times New Roman" pitchFamily="18" charset="0"/>
              </a:rPr>
              <a:t>velocity </a:t>
            </a:r>
            <a:r>
              <a:rPr lang="en-US" sz="2400" dirty="0">
                <a:latin typeface="Times New Roman" pitchFamily="18" charset="0"/>
                <a:cs typeface="Times New Roman" pitchFamily="18" charset="0"/>
              </a:rPr>
              <a:t>of </a:t>
            </a:r>
            <a:r>
              <a:rPr lang="en-US" sz="2400" dirty="0">
                <a:latin typeface="Times New Roman" pitchFamily="18" charset="0"/>
                <a:cs typeface="Times New Roman" pitchFamily="18" charset="0"/>
              </a:rPr>
              <a:t>ship during 			pitching</a:t>
            </a:r>
            <a:endParaRPr lang="en-US" sz="2400" dirty="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rPr>
              <a:t>b) </a:t>
            </a:r>
            <a:r>
              <a:rPr lang="en-US" sz="2400" dirty="0">
                <a:latin typeface="Times New Roman" pitchFamily="18" charset="0"/>
                <a:cs typeface="Times New Roman" pitchFamily="18" charset="0"/>
              </a:rPr>
              <a:t>	the </a:t>
            </a:r>
            <a:r>
              <a:rPr lang="en-US" sz="2400" dirty="0">
                <a:latin typeface="Times New Roman" pitchFamily="18" charset="0"/>
                <a:cs typeface="Times New Roman" pitchFamily="18" charset="0"/>
              </a:rPr>
              <a:t>maximum angular </a:t>
            </a:r>
            <a:r>
              <a:rPr lang="en-US" sz="2400" dirty="0">
                <a:latin typeface="Times New Roman" pitchFamily="18" charset="0"/>
                <a:cs typeface="Times New Roman" pitchFamily="18" charset="0"/>
              </a:rPr>
              <a:t>acceleration of </a:t>
            </a:r>
            <a:r>
              <a:rPr lang="en-US" sz="2400" dirty="0">
                <a:latin typeface="Times New Roman" pitchFamily="18" charset="0"/>
                <a:cs typeface="Times New Roman" pitchFamily="18" charset="0"/>
              </a:rPr>
              <a:t>ship during </a:t>
            </a:r>
            <a:r>
              <a:rPr lang="en-US" sz="2400" dirty="0">
                <a:latin typeface="Times New Roman" pitchFamily="18" charset="0"/>
                <a:cs typeface="Times New Roman" pitchFamily="18" charset="0"/>
              </a:rPr>
              <a:t>		pitching</a:t>
            </a:r>
            <a:endParaRPr lang="en-US" sz="2400" dirty="0">
              <a:latin typeface="Times New Roman" pitchFamily="18" charset="0"/>
              <a:cs typeface="Times New Roman" pitchFamily="18" charset="0"/>
            </a:endParaRPr>
          </a:p>
          <a:p>
            <a:pPr marL="0" indent="0" algn="just">
              <a:buNone/>
            </a:pP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a:t>
            </a:r>
            <a:r>
              <a:rPr lang="en-US" sz="2400" dirty="0">
                <a:latin typeface="Times New Roman" pitchFamily="18" charset="0"/>
                <a:cs typeface="Times New Roman" pitchFamily="18" charset="0"/>
              </a:rPr>
              <a:t>c</a:t>
            </a:r>
            <a:r>
              <a:rPr lang="en-US" sz="2400" dirty="0">
                <a:latin typeface="Times New Roman" pitchFamily="18" charset="0"/>
                <a:cs typeface="Times New Roman" pitchFamily="18" charset="0"/>
              </a:rPr>
              <a:t>) 	the </a:t>
            </a:r>
            <a:r>
              <a:rPr lang="en-US" sz="2400" dirty="0">
                <a:latin typeface="Times New Roman" pitchFamily="18" charset="0"/>
                <a:cs typeface="Times New Roman" pitchFamily="18" charset="0"/>
              </a:rPr>
              <a:t>maximum value of </a:t>
            </a:r>
            <a:r>
              <a:rPr lang="en-US" sz="2400" dirty="0">
                <a:latin typeface="Times New Roman" pitchFamily="18" charset="0"/>
                <a:cs typeface="Times New Roman" pitchFamily="18" charset="0"/>
              </a:rPr>
              <a:t>the gyroscopic couple 		stating its plane of action</a:t>
            </a:r>
            <a:endParaRPr lang="en-US" sz="2400" dirty="0">
              <a:latin typeface="Times New Roman" pitchFamily="18" charset="0"/>
              <a:cs typeface="Times New Roman" pitchFamily="18" charset="0"/>
            </a:endParaRPr>
          </a:p>
          <a:p>
            <a:pPr marL="0" indent="0" algn="just">
              <a:buNone/>
            </a:pP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a:t>
            </a:r>
            <a:r>
              <a:rPr lang="en-US" sz="2400" dirty="0">
                <a:latin typeface="Times New Roman" pitchFamily="18" charset="0"/>
                <a:cs typeface="Times New Roman" pitchFamily="18" charset="0"/>
              </a:rPr>
              <a:t>d) </a:t>
            </a:r>
            <a:r>
              <a:rPr lang="en-US" sz="2400" dirty="0">
                <a:latin typeface="Times New Roman" pitchFamily="18" charset="0"/>
                <a:cs typeface="Times New Roman" pitchFamily="18" charset="0"/>
              </a:rPr>
              <a:t>	the direction of yaw as the bow rises.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73072605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ASSIGNMENT </a:t>
            </a:r>
            <a:r>
              <a:rPr lang="en-US" b="1" dirty="0" smtClean="0">
                <a:latin typeface="Times New Roman" pitchFamily="18" charset="0"/>
                <a:cs typeface="Times New Roman" pitchFamily="18" charset="0"/>
              </a:rPr>
              <a:t>4</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905000" y="1371600"/>
                <a:ext cx="8458200" cy="4876800"/>
              </a:xfrm>
            </p:spPr>
            <p:txBody>
              <a:bodyPr>
                <a:noAutofit/>
              </a:bodyPr>
              <a:lstStyle/>
              <a:p>
                <a:pPr marL="0" indent="0" algn="just">
                  <a:buNone/>
                </a:pPr>
                <a:r>
                  <a:rPr lang="en-US" sz="2000" dirty="0">
                    <a:latin typeface="Times New Roman" pitchFamily="18" charset="0"/>
                    <a:cs typeface="Times New Roman" pitchFamily="18" charset="0"/>
                  </a:rPr>
                  <a:t>The following particulars are given for a motor vehicle: total mass, 1.5 </a:t>
                </a:r>
                <a:r>
                  <a:rPr lang="en-US" sz="2000" dirty="0">
                    <a:latin typeface="Times New Roman" pitchFamily="18" charset="0"/>
                    <a:cs typeface="Times New Roman" pitchFamily="18" charset="0"/>
                  </a:rPr>
                  <a:t>t; wheel base, 3.2 m; track width, 1.5 m; </a:t>
                </a:r>
                <a:r>
                  <a:rPr lang="en-US" sz="2000" dirty="0" err="1">
                    <a:latin typeface="Times New Roman" pitchFamily="18" charset="0"/>
                    <a:cs typeface="Times New Roman" pitchFamily="18" charset="0"/>
                  </a:rPr>
                  <a:t>centre</a:t>
                </a:r>
                <a:r>
                  <a:rPr lang="en-US" sz="2000" dirty="0">
                    <a:latin typeface="Times New Roman" pitchFamily="18" charset="0"/>
                    <a:cs typeface="Times New Roman" pitchFamily="18" charset="0"/>
                  </a:rPr>
                  <a:t> of gravity 1.8 m </a:t>
                </a:r>
                <a:r>
                  <a:rPr lang="en-US" sz="2000" dirty="0">
                    <a:latin typeface="Times New Roman" pitchFamily="18" charset="0"/>
                    <a:cs typeface="Times New Roman" pitchFamily="18" charset="0"/>
                  </a:rPr>
                  <a:t>behind the </a:t>
                </a:r>
                <a:r>
                  <a:rPr lang="en-US" sz="2000" dirty="0">
                    <a:latin typeface="Times New Roman" pitchFamily="18" charset="0"/>
                    <a:cs typeface="Times New Roman" pitchFamily="18" charset="0"/>
                  </a:rPr>
                  <a:t>front axle and 0.95 m above road level; moment of </a:t>
                </a:r>
                <a:r>
                  <a:rPr lang="en-US" sz="2000" dirty="0">
                    <a:latin typeface="Times New Roman" pitchFamily="18" charset="0"/>
                    <a:cs typeface="Times New Roman" pitchFamily="18" charset="0"/>
                  </a:rPr>
                  <a:t>inertia of </a:t>
                </a:r>
                <a:r>
                  <a:rPr lang="en-US" sz="2000" dirty="0">
                    <a:latin typeface="Times New Roman" pitchFamily="18" charset="0"/>
                    <a:cs typeface="Times New Roman" pitchFamily="18" charset="0"/>
                  </a:rPr>
                  <a:t>two </a:t>
                </a:r>
                <a:r>
                  <a:rPr lang="en-US" sz="2000" dirty="0">
                    <a:latin typeface="Times New Roman" pitchFamily="18" charset="0"/>
                    <a:cs typeface="Times New Roman" pitchFamily="18" charset="0"/>
                  </a:rPr>
                  <a:t>front wheels</a:t>
                </a:r>
                <a:r>
                  <a:rPr lang="en-US" sz="2000" dirty="0">
                    <a:latin typeface="Times New Roman" pitchFamily="18" charset="0"/>
                    <a:cs typeface="Times New Roman" pitchFamily="18" charset="0"/>
                  </a:rPr>
                  <a:t>, 10 kg </a:t>
                </a:r>
                <a14:m>
                  <m:oMath xmlns:m="http://schemas.openxmlformats.org/officeDocument/2006/math">
                    <m:sSup>
                      <m:sSupPr>
                        <m:ctrlPr>
                          <a:rPr lang="en-US" sz="2000" i="1" dirty="0">
                            <a:latin typeface="Cambria Math" panose="02040503050406030204" pitchFamily="18" charset="0"/>
                            <a:cs typeface="Times New Roman" pitchFamily="18" charset="0"/>
                          </a:rPr>
                        </m:ctrlPr>
                      </m:sSupPr>
                      <m:e>
                        <m:r>
                          <a:rPr lang="en-US" sz="2000" i="1" dirty="0">
                            <a:latin typeface="Cambria Math"/>
                            <a:cs typeface="Times New Roman" pitchFamily="18" charset="0"/>
                          </a:rPr>
                          <m:t>𝑚</m:t>
                        </m:r>
                      </m:e>
                      <m:sup>
                        <m:r>
                          <a:rPr lang="en-US" sz="2000" i="1" dirty="0">
                            <a:latin typeface="Cambria Math"/>
                            <a:cs typeface="Times New Roman" pitchFamily="18" charset="0"/>
                          </a:rPr>
                          <m:t>2</m:t>
                        </m:r>
                      </m:sup>
                    </m:sSup>
                  </m:oMath>
                </a14:m>
                <a:r>
                  <a:rPr lang="en-US" sz="2000" dirty="0">
                    <a:latin typeface="Times New Roman" pitchFamily="18" charset="0"/>
                    <a:cs typeface="Times New Roman" pitchFamily="18" charset="0"/>
                  </a:rPr>
                  <a:t>; moment of inertia of two rear wheels, 15 kg</a:t>
                </a:r>
                <a:r>
                  <a:rPr lang="en-US" sz="2000" dirty="0">
                    <a:latin typeface="Times New Roman" pitchFamily="18" charset="0"/>
                    <a:cs typeface="Times New Roman" pitchFamily="18" charset="0"/>
                  </a:rPr>
                  <a:t> </a:t>
                </a:r>
                <a14:m>
                  <m:oMath xmlns:m="http://schemas.openxmlformats.org/officeDocument/2006/math">
                    <m:sSup>
                      <m:sSupPr>
                        <m:ctrlPr>
                          <a:rPr lang="en-US" sz="2000" i="1" dirty="0">
                            <a:latin typeface="Cambria Math" panose="02040503050406030204" pitchFamily="18" charset="0"/>
                            <a:cs typeface="Times New Roman" pitchFamily="18" charset="0"/>
                          </a:rPr>
                        </m:ctrlPr>
                      </m:sSupPr>
                      <m:e>
                        <m:r>
                          <a:rPr lang="en-US" sz="2000" i="1" dirty="0">
                            <a:latin typeface="Cambria Math"/>
                            <a:cs typeface="Times New Roman" pitchFamily="18" charset="0"/>
                          </a:rPr>
                          <m:t>𝑚</m:t>
                        </m:r>
                      </m:e>
                      <m:sup>
                        <m:r>
                          <a:rPr lang="en-US" sz="2000" i="1" dirty="0">
                            <a:latin typeface="Cambria Math"/>
                            <a:cs typeface="Times New Roman" pitchFamily="18" charset="0"/>
                          </a:rPr>
                          <m:t>2</m:t>
                        </m:r>
                      </m:sup>
                    </m:sSup>
                  </m:oMath>
                </a14:m>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rPr>
                  <a:t>moment of </a:t>
                </a:r>
                <a:r>
                  <a:rPr lang="en-US" sz="2000" dirty="0">
                    <a:latin typeface="Times New Roman" pitchFamily="18" charset="0"/>
                    <a:cs typeface="Times New Roman" pitchFamily="18" charset="0"/>
                  </a:rPr>
                  <a:t>inertia of parts turning at engine s</a:t>
                </a:r>
                <a:r>
                  <a:rPr lang="en-US" sz="2000" dirty="0">
                    <a:latin typeface="Times New Roman" pitchFamily="18" charset="0"/>
                    <a:cs typeface="Times New Roman" pitchFamily="18" charset="0"/>
                  </a:rPr>
                  <a:t>peed</a:t>
                </a:r>
                <a:r>
                  <a:rPr lang="en-US" sz="2000" dirty="0">
                    <a:latin typeface="Times New Roman" pitchFamily="18" charset="0"/>
                    <a:cs typeface="Times New Roman" pitchFamily="18" charset="0"/>
                  </a:rPr>
                  <a:t>, 2 kg </a:t>
                </a:r>
                <a14:m>
                  <m:oMath xmlns:m="http://schemas.openxmlformats.org/officeDocument/2006/math">
                    <m:sSup>
                      <m:sSupPr>
                        <m:ctrlPr>
                          <a:rPr lang="en-US" sz="2000" i="1" dirty="0">
                            <a:latin typeface="Cambria Math" panose="02040503050406030204" pitchFamily="18" charset="0"/>
                            <a:cs typeface="Times New Roman" pitchFamily="18" charset="0"/>
                          </a:rPr>
                        </m:ctrlPr>
                      </m:sSupPr>
                      <m:e>
                        <m:r>
                          <a:rPr lang="en-US" sz="2000" i="1" dirty="0">
                            <a:latin typeface="Cambria Math"/>
                            <a:cs typeface="Times New Roman" pitchFamily="18" charset="0"/>
                          </a:rPr>
                          <m:t>𝑚</m:t>
                        </m:r>
                      </m:e>
                      <m:sup>
                        <m:r>
                          <a:rPr lang="en-US" sz="2000" i="1" dirty="0">
                            <a:latin typeface="Cambria Math"/>
                            <a:cs typeface="Times New Roman" pitchFamily="18" charset="0"/>
                          </a:rPr>
                          <m:t>2</m:t>
                        </m:r>
                      </m:sup>
                    </m:sSup>
                  </m:oMath>
                </a14:m>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rPr>
                  <a:t>wheel diameter, 0.64 </a:t>
                </a:r>
                <a:r>
                  <a:rPr lang="en-US" sz="2000" dirty="0">
                    <a:latin typeface="Times New Roman" pitchFamily="18" charset="0"/>
                    <a:cs typeface="Times New Roman" pitchFamily="18" charset="0"/>
                  </a:rPr>
                  <a:t>m, gear </a:t>
                </a:r>
                <a:r>
                  <a:rPr lang="en-US" sz="2000" dirty="0">
                    <a:latin typeface="Times New Roman" pitchFamily="18" charset="0"/>
                    <a:cs typeface="Times New Roman" pitchFamily="18" charset="0"/>
                  </a:rPr>
                  <a:t>ratio from engine to road wheels, </a:t>
                </a:r>
                <a:r>
                  <a:rPr lang="en-US" sz="2000" dirty="0">
                    <a:latin typeface="Times New Roman" pitchFamily="18" charset="0"/>
                    <a:cs typeface="Times New Roman" pitchFamily="18" charset="0"/>
                  </a:rPr>
                  <a:t>10 to </a:t>
                </a:r>
                <a:r>
                  <a:rPr lang="en-US" sz="2000" dirty="0">
                    <a:latin typeface="Times New Roman" pitchFamily="18" charset="0"/>
                    <a:cs typeface="Times New Roman" pitchFamily="18" charset="0"/>
                  </a:rPr>
                  <a:t>1. The engine turns in a </a:t>
                </a:r>
                <a:r>
                  <a:rPr lang="en-US" sz="2000" dirty="0">
                    <a:latin typeface="Times New Roman" pitchFamily="18" charset="0"/>
                    <a:cs typeface="Times New Roman" pitchFamily="18" charset="0"/>
                  </a:rPr>
                  <a:t>clockwise direction </a:t>
                </a:r>
                <a:r>
                  <a:rPr lang="en-US" sz="2000" dirty="0">
                    <a:latin typeface="Times New Roman" pitchFamily="18" charset="0"/>
                    <a:cs typeface="Times New Roman" pitchFamily="18" charset="0"/>
                  </a:rPr>
                  <a:t>when viewed from the front of the vehicle. The vehicle </a:t>
                </a:r>
                <a:r>
                  <a:rPr lang="en-US" sz="2000" dirty="0">
                    <a:latin typeface="Times New Roman" pitchFamily="18" charset="0"/>
                    <a:cs typeface="Times New Roman" pitchFamily="18" charset="0"/>
                  </a:rPr>
                  <a:t>travels </a:t>
                </a:r>
                <a:r>
                  <a:rPr lang="en-US" sz="2000" dirty="0">
                    <a:latin typeface="Times New Roman" pitchFamily="18" charset="0"/>
                    <a:cs typeface="Times New Roman" pitchFamily="18" charset="0"/>
                  </a:rPr>
                  <a:t>at </a:t>
                </a:r>
                <a:r>
                  <a:rPr lang="en-US" sz="2000" dirty="0">
                    <a:latin typeface="Times New Roman" pitchFamily="18" charset="0"/>
                    <a:cs typeface="Times New Roman" pitchFamily="18" charset="0"/>
                  </a:rPr>
                  <a:t>a constant </a:t>
                </a:r>
                <a:r>
                  <a:rPr lang="en-US" sz="2000" dirty="0">
                    <a:latin typeface="Times New Roman" pitchFamily="18" charset="0"/>
                    <a:cs typeface="Times New Roman" pitchFamily="18" charset="0"/>
                  </a:rPr>
                  <a:t>speed of 80 km/h and enters a right-hand curve of 150 m radius.</a:t>
                </a:r>
              </a:p>
              <a:p>
                <a:pPr marL="0" indent="0" algn="just">
                  <a:buNone/>
                </a:pPr>
                <a:r>
                  <a:rPr lang="en-US" sz="2000" dirty="0">
                    <a:latin typeface="Times New Roman" pitchFamily="18" charset="0"/>
                    <a:cs typeface="Times New Roman" pitchFamily="18" charset="0"/>
                  </a:rPr>
                  <a:t>Determine: (a) the </a:t>
                </a:r>
                <a:r>
                  <a:rPr lang="en-US" sz="2000" dirty="0">
                    <a:latin typeface="Times New Roman" pitchFamily="18" charset="0"/>
                    <a:cs typeface="Times New Roman" pitchFamily="18" charset="0"/>
                  </a:rPr>
                  <a:t>vertical load </a:t>
                </a:r>
                <a:r>
                  <a:rPr lang="en-US" sz="2000" dirty="0">
                    <a:latin typeface="Times New Roman" pitchFamily="18" charset="0"/>
                    <a:cs typeface="Times New Roman" pitchFamily="18" charset="0"/>
                  </a:rPr>
                  <a:t>on each </a:t>
                </a:r>
                <a:r>
                  <a:rPr lang="en-US" sz="2000" dirty="0">
                    <a:latin typeface="Times New Roman" pitchFamily="18" charset="0"/>
                    <a:cs typeface="Times New Roman" pitchFamily="18" charset="0"/>
                  </a:rPr>
                  <a:t>wheel, taking </a:t>
                </a:r>
                <a:r>
                  <a:rPr lang="en-US" sz="2000" dirty="0">
                    <a:latin typeface="Times New Roman" pitchFamily="18" charset="0"/>
                    <a:cs typeface="Times New Roman" pitchFamily="18" charset="0"/>
                  </a:rPr>
                  <a:t>into account</a:t>
                </a:r>
              </a:p>
              <a:p>
                <a:pPr marL="0" indent="0" algn="just">
                  <a:buNone/>
                </a:pP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rPr>
                  <a:t>i) </a:t>
                </a:r>
                <a:r>
                  <a:rPr lang="en-US" sz="2000" dirty="0">
                    <a:latin typeface="Times New Roman" pitchFamily="18" charset="0"/>
                    <a:cs typeface="Times New Roman" pitchFamily="18" charset="0"/>
                  </a:rPr>
                  <a:t>	gravitational </a:t>
                </a:r>
                <a:r>
                  <a:rPr lang="en-US" sz="2000" dirty="0">
                    <a:latin typeface="Times New Roman" pitchFamily="18" charset="0"/>
                    <a:cs typeface="Times New Roman" pitchFamily="18" charset="0"/>
                  </a:rPr>
                  <a:t>effects ;</a:t>
                </a:r>
              </a:p>
              <a:p>
                <a:pPr marL="0" indent="0" algn="just">
                  <a:buNone/>
                </a:pP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rPr>
                  <a:t>ii) </a:t>
                </a:r>
                <a:r>
                  <a:rPr lang="en-US" sz="2000" dirty="0">
                    <a:latin typeface="Times New Roman" pitchFamily="18" charset="0"/>
                    <a:cs typeface="Times New Roman" pitchFamily="18" charset="0"/>
                  </a:rPr>
                  <a:t>	centrifugal </a:t>
                </a:r>
                <a:r>
                  <a:rPr lang="en-US" sz="2000" dirty="0">
                    <a:latin typeface="Times New Roman" pitchFamily="18" charset="0"/>
                    <a:cs typeface="Times New Roman" pitchFamily="18" charset="0"/>
                  </a:rPr>
                  <a:t>effects ;</a:t>
                </a:r>
              </a:p>
              <a:p>
                <a:pPr marL="0" indent="0" algn="just">
                  <a:buNone/>
                </a:pP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rPr>
                  <a:t>iii) </a:t>
                </a:r>
                <a:r>
                  <a:rPr lang="en-US" sz="2000" dirty="0">
                    <a:latin typeface="Times New Roman" pitchFamily="18" charset="0"/>
                    <a:cs typeface="Times New Roman" pitchFamily="18" charset="0"/>
                  </a:rPr>
                  <a:t>	the </a:t>
                </a:r>
                <a:r>
                  <a:rPr lang="en-US" sz="2000" dirty="0">
                    <a:latin typeface="Times New Roman" pitchFamily="18" charset="0"/>
                    <a:cs typeface="Times New Roman" pitchFamily="18" charset="0"/>
                  </a:rPr>
                  <a:t>gyroscopic effect due to the engine rotation;</a:t>
                </a:r>
              </a:p>
              <a:p>
                <a:pPr marL="0" indent="0" algn="just">
                  <a:buNone/>
                </a:pP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rPr>
                  <a:t>b) the rolling couple acting on the vehicle due to the gyroscopic</a:t>
                </a:r>
              </a:p>
              <a:p>
                <a:pPr marL="0" indent="0" algn="just">
                  <a:buNone/>
                </a:pPr>
                <a:r>
                  <a:rPr lang="en-US" sz="2000" dirty="0">
                    <a:latin typeface="Times New Roman" pitchFamily="18" charset="0"/>
                    <a:cs typeface="Times New Roman" pitchFamily="18" charset="0"/>
                  </a:rPr>
                  <a:t>	          effect </a:t>
                </a:r>
                <a:r>
                  <a:rPr lang="en-US" sz="2000" dirty="0">
                    <a:latin typeface="Times New Roman" pitchFamily="18" charset="0"/>
                    <a:cs typeface="Times New Roman" pitchFamily="18" charset="0"/>
                  </a:rPr>
                  <a:t>of the road </a:t>
                </a:r>
                <a:r>
                  <a:rPr lang="en-US" sz="2000" dirty="0">
                    <a:latin typeface="Times New Roman" pitchFamily="18" charset="0"/>
                    <a:cs typeface="Times New Roman" pitchFamily="18" charset="0"/>
                  </a:rPr>
                  <a:t>wheels.</a:t>
                </a: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905000" y="1371600"/>
                <a:ext cx="8458200" cy="4876800"/>
              </a:xfrm>
              <a:blipFill>
                <a:blip r:embed="rId2"/>
                <a:stretch>
                  <a:fillRect l="-793" t="-1250" r="-721"/>
                </a:stretch>
              </a:blipFill>
            </p:spPr>
            <p:txBody>
              <a:bodyPr/>
              <a:lstStyle/>
              <a:p>
                <a:r>
                  <a:rPr lang="en-US">
                    <a:noFill/>
                  </a:rPr>
                  <a:t> </a:t>
                </a:r>
              </a:p>
            </p:txBody>
          </p:sp>
        </mc:Fallback>
      </mc:AlternateContent>
    </p:spTree>
    <p:extLst>
      <p:ext uri="{BB962C8B-B14F-4D97-AF65-F5344CB8AC3E}">
        <p14:creationId xmlns:p14="http://schemas.microsoft.com/office/powerpoint/2010/main" val="100918649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ASSIGNMENT </a:t>
            </a:r>
            <a:r>
              <a:rPr lang="en-US" b="1" dirty="0" smtClean="0">
                <a:latin typeface="Times New Roman" pitchFamily="18" charset="0"/>
                <a:cs typeface="Times New Roman" pitchFamily="18" charset="0"/>
              </a:rPr>
              <a:t>5</a:t>
            </a:r>
            <a:endParaRPr lang="en-US" dirty="0"/>
          </a:p>
        </p:txBody>
      </p:sp>
      <p:sp>
        <p:nvSpPr>
          <p:cNvPr id="3" name="Content Placeholder 2"/>
          <p:cNvSpPr>
            <a:spLocks noGrp="1"/>
          </p:cNvSpPr>
          <p:nvPr>
            <p:ph sz="half" idx="1"/>
          </p:nvPr>
        </p:nvSpPr>
        <p:spPr>
          <a:xfrm>
            <a:off x="1981200" y="1600201"/>
            <a:ext cx="4191000" cy="4525963"/>
          </a:xfrm>
        </p:spPr>
        <p:txBody>
          <a:bodyPr>
            <a:normAutofit fontScale="92500" lnSpcReduction="10000"/>
          </a:bodyPr>
          <a:lstStyle/>
          <a:p>
            <a:pPr marL="0" indent="0" algn="just">
              <a:buNone/>
            </a:pPr>
            <a:r>
              <a:rPr lang="en-US" dirty="0">
                <a:latin typeface="Times New Roman" pitchFamily="18" charset="0"/>
                <a:cs typeface="Times New Roman" pitchFamily="18" charset="0"/>
              </a:rPr>
              <a:t>The angular velocity vector of a football which has just been </a:t>
            </a:r>
            <a:r>
              <a:rPr lang="en-US" dirty="0" smtClean="0">
                <a:latin typeface="Times New Roman" pitchFamily="18" charset="0"/>
                <a:cs typeface="Times New Roman" pitchFamily="18" charset="0"/>
              </a:rPr>
              <a:t>kicked is </a:t>
            </a:r>
            <a:r>
              <a:rPr lang="en-US" dirty="0">
                <a:latin typeface="Times New Roman" pitchFamily="18" charset="0"/>
                <a:cs typeface="Times New Roman" pitchFamily="18" charset="0"/>
              </a:rPr>
              <a:t>horizontal, and its axis of symmetry OC is oriented as </a:t>
            </a:r>
            <a:r>
              <a:rPr lang="en-US" dirty="0" smtClean="0">
                <a:latin typeface="Times New Roman" pitchFamily="18" charset="0"/>
                <a:cs typeface="Times New Roman" pitchFamily="18" charset="0"/>
              </a:rPr>
              <a:t>shown. Knowing </a:t>
            </a:r>
            <a:r>
              <a:rPr lang="en-US" dirty="0">
                <a:latin typeface="Times New Roman" pitchFamily="18" charset="0"/>
                <a:cs typeface="Times New Roman" pitchFamily="18" charset="0"/>
              </a:rPr>
              <a:t>that the magnitude of the angular velocity is 200 </a:t>
            </a:r>
            <a:r>
              <a:rPr lang="en-US" dirty="0" smtClean="0">
                <a:latin typeface="Times New Roman" pitchFamily="18" charset="0"/>
                <a:cs typeface="Times New Roman" pitchFamily="18" charset="0"/>
              </a:rPr>
              <a:t>rpm and </a:t>
            </a:r>
            <a:r>
              <a:rPr lang="en-US" dirty="0">
                <a:latin typeface="Times New Roman" pitchFamily="18" charset="0"/>
                <a:cs typeface="Times New Roman" pitchFamily="18" charset="0"/>
              </a:rPr>
              <a:t>that the ratio of the axis and transverse moments of inertia </a:t>
            </a:r>
            <a:r>
              <a:rPr lang="en-US" dirty="0" smtClean="0">
                <a:latin typeface="Times New Roman" pitchFamily="18" charset="0"/>
                <a:cs typeface="Times New Roman" pitchFamily="18" charset="0"/>
              </a:rPr>
              <a:t>is  I/I</a:t>
            </a:r>
            <a:r>
              <a:rPr lang="en-US" dirty="0" smtClean="0">
                <a:cs typeface="Times New Roman" pitchFamily="18" charset="0"/>
              </a:rPr>
              <a:t>’</a:t>
            </a:r>
            <a:r>
              <a:rPr lang="en-US" dirty="0" smtClean="0">
                <a:latin typeface="Times New Roman" pitchFamily="18" charset="0"/>
                <a:cs typeface="Times New Roman" pitchFamily="18" charset="0"/>
              </a:rPr>
              <a:t>= 1/4, </a:t>
            </a:r>
            <a:r>
              <a:rPr lang="en-US" dirty="0">
                <a:latin typeface="Times New Roman" pitchFamily="18" charset="0"/>
                <a:cs typeface="Times New Roman" pitchFamily="18" charset="0"/>
              </a:rPr>
              <a:t>determine (a) the orientation of the axis of </a:t>
            </a:r>
            <a:r>
              <a:rPr lang="en-US" dirty="0" smtClean="0">
                <a:latin typeface="Times New Roman" pitchFamily="18" charset="0"/>
                <a:cs typeface="Times New Roman" pitchFamily="18" charset="0"/>
              </a:rPr>
              <a:t>precession OA</a:t>
            </a:r>
            <a:r>
              <a:rPr lang="en-US" dirty="0">
                <a:latin typeface="Times New Roman" pitchFamily="18" charset="0"/>
                <a:cs typeface="Times New Roman" pitchFamily="18" charset="0"/>
              </a:rPr>
              <a:t>, (b) the rates of precession and spin.</a:t>
            </a:r>
          </a:p>
        </p:txBody>
      </p:sp>
      <p:pic>
        <p:nvPicPr>
          <p:cNvPr id="6861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77000" y="2590800"/>
            <a:ext cx="41148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607171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ASSIGNMENT </a:t>
            </a:r>
            <a:r>
              <a:rPr lang="en-US" b="1" dirty="0" smtClean="0">
                <a:latin typeface="Times New Roman" pitchFamily="18" charset="0"/>
                <a:cs typeface="Times New Roman" pitchFamily="18" charset="0"/>
              </a:rPr>
              <a:t>6</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1752600" y="1447801"/>
                <a:ext cx="4724400" cy="4525963"/>
              </a:xfrm>
            </p:spPr>
            <p:txBody>
              <a:bodyPr>
                <a:normAutofit fontScale="92500"/>
              </a:bodyPr>
              <a:lstStyle/>
              <a:p>
                <a:pPr marL="0" indent="0" algn="just">
                  <a:buNone/>
                </a:pPr>
                <a:r>
                  <a:rPr lang="en-US" dirty="0" smtClean="0">
                    <a:latin typeface="Times New Roman" pitchFamily="18" charset="0"/>
                    <a:cs typeface="Times New Roman" pitchFamily="18" charset="0"/>
                  </a:rPr>
                  <a:t>The gyro rotor is spinning at the constant rate p=100 rpm relative to  x-y-z axes in the direction indicated. If the angle </a:t>
                </a:r>
                <a:r>
                  <a:rPr lang="el-GR" dirty="0" smtClean="0">
                    <a:latin typeface="Times New Roman" pitchFamily="18" charset="0"/>
                    <a:cs typeface="Times New Roman" pitchFamily="18" charset="0"/>
                  </a:rPr>
                  <a:t>γ</a:t>
                </a:r>
                <a:r>
                  <a:rPr lang="en-US" dirty="0" smtClean="0">
                    <a:latin typeface="Times New Roman" pitchFamily="18" charset="0"/>
                    <a:cs typeface="Times New Roman" pitchFamily="18" charset="0"/>
                  </a:rPr>
                  <a:t> between the gimbal ring and horizontal X-Y plane is made to increase at the rate of 4 rad/s and if the unit is forced to </a:t>
                </a:r>
                <a:r>
                  <a:rPr lang="en-US" dirty="0" err="1" smtClean="0">
                    <a:latin typeface="Times New Roman" pitchFamily="18" charset="0"/>
                    <a:cs typeface="Times New Roman" pitchFamily="18" charset="0"/>
                  </a:rPr>
                  <a:t>precess</a:t>
                </a:r>
                <a:r>
                  <a:rPr lang="en-US" dirty="0" smtClean="0">
                    <a:latin typeface="Times New Roman" pitchFamily="18" charset="0"/>
                    <a:cs typeface="Times New Roman" pitchFamily="18" charset="0"/>
                  </a:rPr>
                  <a:t> about the vertical at the constant rate of 20 rpm, calculate the applied torque on the rotor when </a:t>
                </a:r>
                <a:r>
                  <a:rPr lang="el-GR" dirty="0" smtClean="0">
                    <a:latin typeface="Times New Roman" pitchFamily="18" charset="0"/>
                    <a:cs typeface="Times New Roman" pitchFamily="18" charset="0"/>
                  </a:rPr>
                  <a:t>γ</a:t>
                </a:r>
                <a:r>
                  <a:rPr lang="en-US" dirty="0" smtClean="0">
                    <a:latin typeface="Times New Roman" pitchFamily="18" charset="0"/>
                    <a:cs typeface="Times New Roman" pitchFamily="18" charset="0"/>
                  </a:rPr>
                  <a:t>=</a:t>
                </a:r>
                <a14:m>
                  <m:oMath xmlns:m="http://schemas.openxmlformats.org/officeDocument/2006/math">
                    <m:sSup>
                      <m:sSupPr>
                        <m:ctrlPr>
                          <a:rPr lang="en-US" i="1" smtClean="0">
                            <a:latin typeface="Cambria Math" panose="02040503050406030204" pitchFamily="18" charset="0"/>
                            <a:cs typeface="Times New Roman" pitchFamily="18" charset="0"/>
                          </a:rPr>
                        </m:ctrlPr>
                      </m:sSupPr>
                      <m:e>
                        <m:r>
                          <a:rPr lang="en-US" b="0" i="1" smtClean="0">
                            <a:latin typeface="Cambria Math"/>
                            <a:cs typeface="Times New Roman" pitchFamily="18" charset="0"/>
                          </a:rPr>
                          <m:t>30</m:t>
                        </m:r>
                      </m:e>
                      <m:sup>
                        <m:r>
                          <a:rPr lang="en-US" b="0" i="1" smtClean="0">
                            <a:latin typeface="Cambria Math"/>
                            <a:cs typeface="Times New Roman" pitchFamily="18" charset="0"/>
                          </a:rPr>
                          <m:t>𝑜</m:t>
                        </m:r>
                      </m:sup>
                    </m:sSup>
                    <m:r>
                      <a:rPr lang="en-US" b="0" i="1" smtClean="0">
                        <a:latin typeface="Cambria Math"/>
                        <a:cs typeface="Times New Roman" pitchFamily="18" charset="0"/>
                      </a:rPr>
                      <m:t>; </m:t>
                    </m:r>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𝐼</m:t>
                        </m:r>
                      </m:e>
                      <m:sub>
                        <m:r>
                          <a:rPr lang="en-US" b="0" i="1" smtClean="0">
                            <a:latin typeface="Cambria Math"/>
                            <a:cs typeface="Times New Roman" pitchFamily="18" charset="0"/>
                          </a:rPr>
                          <m:t>𝑥𝑥</m:t>
                        </m:r>
                      </m:sub>
                    </m:sSub>
                    <m:r>
                      <a:rPr lang="en-US" b="0" i="1" smtClean="0">
                        <a:latin typeface="Cambria Math"/>
                        <a:cs typeface="Times New Roman" pitchFamily="18" charset="0"/>
                      </a:rPr>
                      <m:t>=0.5 </m:t>
                    </m:r>
                    <m:r>
                      <a:rPr lang="en-US" b="0" i="1" smtClean="0">
                        <a:latin typeface="Cambria Math"/>
                        <a:cs typeface="Times New Roman" pitchFamily="18" charset="0"/>
                      </a:rPr>
                      <m:t>𝑘𝑔</m:t>
                    </m:r>
                    <m:sSup>
                      <m:sSupPr>
                        <m:ctrlPr>
                          <a:rPr lang="en-US" b="0" i="1" smtClean="0">
                            <a:latin typeface="Cambria Math" panose="02040503050406030204" pitchFamily="18" charset="0"/>
                            <a:cs typeface="Times New Roman" pitchFamily="18" charset="0"/>
                          </a:rPr>
                        </m:ctrlPr>
                      </m:sSupPr>
                      <m:e>
                        <m:r>
                          <a:rPr lang="en-US" b="0" i="1" smtClean="0">
                            <a:latin typeface="Cambria Math"/>
                            <a:cs typeface="Times New Roman" pitchFamily="18" charset="0"/>
                          </a:rPr>
                          <m:t>𝑚</m:t>
                        </m:r>
                      </m:e>
                      <m:sup>
                        <m:r>
                          <a:rPr lang="en-US" b="0" i="1" smtClean="0">
                            <a:latin typeface="Cambria Math"/>
                            <a:cs typeface="Times New Roman" pitchFamily="18" charset="0"/>
                          </a:rPr>
                          <m:t>2</m:t>
                        </m:r>
                      </m:sup>
                    </m:sSup>
                    <m:r>
                      <a:rPr lang="en-US" b="0" i="1" smtClean="0">
                        <a:latin typeface="Cambria Math"/>
                        <a:cs typeface="Times New Roman" pitchFamily="18" charset="0"/>
                      </a:rPr>
                      <m:t>,</m:t>
                    </m:r>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𝐼</m:t>
                        </m:r>
                      </m:e>
                      <m:sub>
                        <m:r>
                          <a:rPr lang="en-US" b="0" i="1" smtClean="0">
                            <a:latin typeface="Cambria Math"/>
                            <a:cs typeface="Times New Roman" pitchFamily="18" charset="0"/>
                          </a:rPr>
                          <m:t>𝑧𝑧</m:t>
                        </m:r>
                      </m:sub>
                    </m:sSub>
                    <m:r>
                      <a:rPr lang="en-US" i="1">
                        <a:latin typeface="Cambria Math"/>
                        <a:cs typeface="Times New Roman" pitchFamily="18" charset="0"/>
                      </a:rPr>
                      <m:t>=0.</m:t>
                    </m:r>
                    <m:r>
                      <a:rPr lang="en-US" b="0" i="1" smtClean="0">
                        <a:latin typeface="Cambria Math"/>
                        <a:cs typeface="Times New Roman" pitchFamily="18" charset="0"/>
                      </a:rPr>
                      <m:t>3</m:t>
                    </m:r>
                    <m:r>
                      <a:rPr lang="en-US" i="1">
                        <a:latin typeface="Cambria Math"/>
                        <a:cs typeface="Times New Roman" pitchFamily="18" charset="0"/>
                      </a:rPr>
                      <m:t> </m:t>
                    </m:r>
                    <m:r>
                      <a:rPr lang="en-US" i="1">
                        <a:latin typeface="Cambria Math"/>
                        <a:cs typeface="Times New Roman" pitchFamily="18" charset="0"/>
                      </a:rPr>
                      <m:t>𝑘𝑔</m:t>
                    </m:r>
                    <m:sSup>
                      <m:sSupPr>
                        <m:ctrlPr>
                          <a:rPr lang="en-US" i="1">
                            <a:latin typeface="Cambria Math" panose="02040503050406030204" pitchFamily="18" charset="0"/>
                            <a:cs typeface="Times New Roman" pitchFamily="18" charset="0"/>
                          </a:rPr>
                        </m:ctrlPr>
                      </m:sSupPr>
                      <m:e>
                        <m:r>
                          <a:rPr lang="en-US" i="1">
                            <a:latin typeface="Cambria Math"/>
                            <a:cs typeface="Times New Roman" pitchFamily="18" charset="0"/>
                          </a:rPr>
                          <m:t>𝑚</m:t>
                        </m:r>
                      </m:e>
                      <m:sup>
                        <m:r>
                          <a:rPr lang="en-US" i="1">
                            <a:latin typeface="Cambria Math"/>
                            <a:cs typeface="Times New Roman" pitchFamily="18" charset="0"/>
                          </a:rPr>
                          <m:t>2</m:t>
                        </m:r>
                      </m:sup>
                    </m:sSup>
                  </m:oMath>
                </a14:m>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1752600" y="1447801"/>
                <a:ext cx="4724400" cy="4525963"/>
              </a:xfrm>
              <a:blipFill>
                <a:blip r:embed="rId2"/>
                <a:stretch>
                  <a:fillRect l="-2323" t="-2156" r="-2194"/>
                </a:stretch>
              </a:blipFill>
            </p:spPr>
            <p:txBody>
              <a:bodyPr/>
              <a:lstStyle/>
              <a:p>
                <a:r>
                  <a:rPr lang="en-US">
                    <a:noFill/>
                  </a:rPr>
                  <a:t> </a:t>
                </a:r>
              </a:p>
            </p:txBody>
          </p:sp>
        </mc:Fallback>
      </mc:AlternateContent>
      <p:pic>
        <p:nvPicPr>
          <p:cNvPr id="69634"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705600" y="1752600"/>
            <a:ext cx="3657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78369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62753"/>
            <a:ext cx="9144000" cy="1247210"/>
          </a:xfrm>
        </p:spPr>
        <p:txBody>
          <a:bodyPr/>
          <a:lstStyle/>
          <a:p>
            <a:r>
              <a:rPr lang="en-GB" dirty="0"/>
              <a:t>Thank You</a:t>
            </a:r>
          </a:p>
        </p:txBody>
      </p:sp>
      <p:sp>
        <p:nvSpPr>
          <p:cNvPr id="3" name="Subtitle 2"/>
          <p:cNvSpPr>
            <a:spLocks noGrp="1"/>
          </p:cNvSpPr>
          <p:nvPr>
            <p:ph type="subTitle" idx="1"/>
          </p:nvPr>
        </p:nvSpPr>
        <p:spPr>
          <a:xfrm>
            <a:off x="1524000" y="4826404"/>
            <a:ext cx="9144000" cy="1638335"/>
          </a:xfrm>
        </p:spPr>
        <p:txBody>
          <a:bodyPr>
            <a:normAutofit fontScale="85000" lnSpcReduction="20000"/>
          </a:bodyPr>
          <a:lstStyle/>
          <a:p>
            <a:r>
              <a:rPr lang="en-GB" sz="2800" dirty="0"/>
              <a:t>For any concerns, please contact</a:t>
            </a:r>
          </a:p>
          <a:p>
            <a:r>
              <a:rPr lang="en-GB" sz="2800" b="1" dirty="0"/>
              <a:t>elearning@knust.edu.gh</a:t>
            </a:r>
          </a:p>
          <a:p>
            <a:r>
              <a:rPr lang="en-GB" sz="2800" b="1" dirty="0"/>
              <a:t>elearningknust@gmail.com </a:t>
            </a:r>
          </a:p>
          <a:p>
            <a:r>
              <a:rPr lang="en-GB" sz="2800" b="1" dirty="0"/>
              <a:t>0322 191132</a:t>
            </a:r>
          </a:p>
        </p:txBody>
      </p:sp>
      <p:sp>
        <p:nvSpPr>
          <p:cNvPr id="4" name="Date Placeholder 3"/>
          <p:cNvSpPr>
            <a:spLocks noGrp="1"/>
          </p:cNvSpPr>
          <p:nvPr>
            <p:ph type="dt" sz="half" idx="10"/>
          </p:nvPr>
        </p:nvSpPr>
        <p:spPr>
          <a:xfrm>
            <a:off x="1161757" y="6464739"/>
            <a:ext cx="1243819" cy="365125"/>
          </a:xfrm>
        </p:spPr>
        <p:txBody>
          <a:bodyPr/>
          <a:lstStyle/>
          <a:p>
            <a:r>
              <a:rPr lang="en-GB" sz="1400" b="1" dirty="0">
                <a:solidFill>
                  <a:schemeClr val="bg1"/>
                </a:solidFill>
                <a:latin typeface="Century Gothic" panose="020B0502020202020204" pitchFamily="34" charset="0"/>
              </a:rPr>
              <a:t>Jan 2014</a:t>
            </a:r>
          </a:p>
        </p:txBody>
      </p:sp>
    </p:spTree>
    <p:extLst>
      <p:ext uri="{BB962C8B-B14F-4D97-AF65-F5344CB8AC3E}">
        <p14:creationId xmlns:p14="http://schemas.microsoft.com/office/powerpoint/2010/main" val="1624691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031" y="788276"/>
            <a:ext cx="10931769" cy="902412"/>
          </a:xfrm>
        </p:spPr>
        <p:txBody>
          <a:bodyPr/>
          <a:lstStyle/>
          <a:p>
            <a:r>
              <a:rPr lang="en-GB" dirty="0"/>
              <a:t>General </a:t>
            </a:r>
            <a:r>
              <a:rPr lang="en-GB" dirty="0" smtClean="0"/>
              <a:t>Motion Equations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10</a:t>
            </a:fld>
            <a:endParaRPr lang="en-GB"/>
          </a:p>
        </p:txBody>
      </p:sp>
      <p:graphicFrame>
        <p:nvGraphicFramePr>
          <p:cNvPr id="5" name="Object 4"/>
          <p:cNvGraphicFramePr>
            <a:graphicFrameLocks noChangeAspect="1"/>
          </p:cNvGraphicFramePr>
          <p:nvPr>
            <p:extLst>
              <p:ext uri="{D42A27DB-BD31-4B8C-83A1-F6EECF244321}">
                <p14:modId xmlns:p14="http://schemas.microsoft.com/office/powerpoint/2010/main" val="1184529075"/>
              </p:ext>
            </p:extLst>
          </p:nvPr>
        </p:nvGraphicFramePr>
        <p:xfrm>
          <a:off x="745858" y="6197088"/>
          <a:ext cx="8173289" cy="660912"/>
        </p:xfrm>
        <a:graphic>
          <a:graphicData uri="http://schemas.openxmlformats.org/presentationml/2006/ole">
            <mc:AlternateContent xmlns:mc="http://schemas.openxmlformats.org/markup-compatibility/2006">
              <mc:Choice xmlns:v="urn:schemas-microsoft-com:vml" Requires="v">
                <p:oleObj spid="_x0000_s12992" name="Equation" r:id="rId3" imgW="3810000" imgH="266700" progId="Equation.3">
                  <p:embed/>
                </p:oleObj>
              </mc:Choice>
              <mc:Fallback>
                <p:oleObj name="Equation" r:id="rId3" imgW="3810000" imgH="2667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58" y="6197088"/>
                        <a:ext cx="8173289" cy="660912"/>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76213821"/>
              </p:ext>
            </p:extLst>
          </p:nvPr>
        </p:nvGraphicFramePr>
        <p:xfrm>
          <a:off x="681840" y="5295257"/>
          <a:ext cx="6468468" cy="716002"/>
        </p:xfrm>
        <a:graphic>
          <a:graphicData uri="http://schemas.openxmlformats.org/presentationml/2006/ole">
            <mc:AlternateContent xmlns:mc="http://schemas.openxmlformats.org/markup-compatibility/2006">
              <mc:Choice xmlns:v="urn:schemas-microsoft-com:vml" Requires="v">
                <p:oleObj spid="_x0000_s12993" name="Equation" r:id="rId5" imgW="1777229" imgH="253890" progId="Equation.3">
                  <p:embed/>
                </p:oleObj>
              </mc:Choice>
              <mc:Fallback>
                <p:oleObj name="Equation" r:id="rId5" imgW="1777229" imgH="253890"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840" y="5295257"/>
                        <a:ext cx="6468468" cy="716002"/>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nvPr>
        </p:nvGraphicFramePr>
        <p:xfrm>
          <a:off x="927275" y="4693388"/>
          <a:ext cx="1775972" cy="538778"/>
        </p:xfrm>
        <a:graphic>
          <a:graphicData uri="http://schemas.openxmlformats.org/presentationml/2006/ole">
            <mc:AlternateContent xmlns:mc="http://schemas.openxmlformats.org/markup-compatibility/2006">
              <mc:Choice xmlns:v="urn:schemas-microsoft-com:vml" Requires="v">
                <p:oleObj spid="_x0000_s12994" name="Equation" r:id="rId7" imgW="850900" imgH="228600" progId="Equation.3">
                  <p:embed/>
                </p:oleObj>
              </mc:Choice>
              <mc:Fallback>
                <p:oleObj name="Equation" r:id="rId7" imgW="850900" imgH="228600" progId="Equation.3">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7275" y="4693388"/>
                        <a:ext cx="1775972" cy="538778"/>
                      </a:xfrm>
                      <a:prstGeom prst="rect">
                        <a:avLst/>
                      </a:prstGeom>
                      <a:noFill/>
                    </p:spPr>
                  </p:pic>
                </p:oleObj>
              </mc:Fallback>
            </mc:AlternateContent>
          </a:graphicData>
        </a:graphic>
      </p:graphicFrame>
      <p:grpSp>
        <p:nvGrpSpPr>
          <p:cNvPr id="11" name="Group 12"/>
          <p:cNvGrpSpPr>
            <a:grpSpLocks/>
          </p:cNvGrpSpPr>
          <p:nvPr/>
        </p:nvGrpSpPr>
        <p:grpSpPr bwMode="auto">
          <a:xfrm>
            <a:off x="927698" y="1860996"/>
            <a:ext cx="2435225" cy="2198688"/>
            <a:chOff x="3082" y="11610"/>
            <a:chExt cx="3834" cy="3462"/>
          </a:xfrm>
        </p:grpSpPr>
        <p:grpSp>
          <p:nvGrpSpPr>
            <p:cNvPr id="12" name="Group 28"/>
            <p:cNvGrpSpPr>
              <a:grpSpLocks/>
            </p:cNvGrpSpPr>
            <p:nvPr/>
          </p:nvGrpSpPr>
          <p:grpSpPr bwMode="auto">
            <a:xfrm>
              <a:off x="3344" y="12840"/>
              <a:ext cx="1785" cy="1920"/>
              <a:chOff x="3825" y="12630"/>
              <a:chExt cx="1785" cy="1920"/>
            </a:xfrm>
          </p:grpSpPr>
          <p:sp>
            <p:nvSpPr>
              <p:cNvPr id="28" name="AutoShape 31"/>
              <p:cNvSpPr>
                <a:spLocks noChangeShapeType="1"/>
              </p:cNvSpPr>
              <p:nvPr/>
            </p:nvSpPr>
            <p:spPr bwMode="auto">
              <a:xfrm>
                <a:off x="4305" y="12630"/>
                <a:ext cx="0" cy="129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30"/>
              <p:cNvSpPr>
                <a:spLocks noChangeShapeType="1"/>
              </p:cNvSpPr>
              <p:nvPr/>
            </p:nvSpPr>
            <p:spPr bwMode="auto">
              <a:xfrm>
                <a:off x="4305" y="13920"/>
                <a:ext cx="13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29"/>
              <p:cNvSpPr>
                <a:spLocks noChangeShapeType="1"/>
              </p:cNvSpPr>
              <p:nvPr/>
            </p:nvSpPr>
            <p:spPr bwMode="auto">
              <a:xfrm flipH="1">
                <a:off x="3825" y="13920"/>
                <a:ext cx="480" cy="63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24"/>
            <p:cNvGrpSpPr>
              <a:grpSpLocks/>
            </p:cNvGrpSpPr>
            <p:nvPr/>
          </p:nvGrpSpPr>
          <p:grpSpPr bwMode="auto">
            <a:xfrm rot="-1182870">
              <a:off x="5117" y="11790"/>
              <a:ext cx="1334" cy="1361"/>
              <a:chOff x="5130" y="12000"/>
              <a:chExt cx="1785" cy="1920"/>
            </a:xfrm>
          </p:grpSpPr>
          <p:sp>
            <p:nvSpPr>
              <p:cNvPr id="25" name="AutoShape 27"/>
              <p:cNvSpPr>
                <a:spLocks noChangeShapeType="1"/>
              </p:cNvSpPr>
              <p:nvPr/>
            </p:nvSpPr>
            <p:spPr bwMode="auto">
              <a:xfrm>
                <a:off x="5610" y="12000"/>
                <a:ext cx="0" cy="129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26"/>
              <p:cNvSpPr>
                <a:spLocks noChangeShapeType="1"/>
              </p:cNvSpPr>
              <p:nvPr/>
            </p:nvSpPr>
            <p:spPr bwMode="auto">
              <a:xfrm>
                <a:off x="5610" y="13290"/>
                <a:ext cx="13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25"/>
              <p:cNvSpPr>
                <a:spLocks noChangeShapeType="1"/>
              </p:cNvSpPr>
              <p:nvPr/>
            </p:nvSpPr>
            <p:spPr bwMode="auto">
              <a:xfrm flipH="1">
                <a:off x="5130" y="13290"/>
                <a:ext cx="480" cy="63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4" name="Text Box 23"/>
            <p:cNvSpPr txBox="1">
              <a:spLocks noChangeArrowheads="1"/>
            </p:cNvSpPr>
            <p:nvPr/>
          </p:nvSpPr>
          <p:spPr bwMode="auto">
            <a:xfrm>
              <a:off x="5017" y="13920"/>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ext Box 22"/>
            <p:cNvSpPr txBox="1">
              <a:spLocks noChangeArrowheads="1"/>
            </p:cNvSpPr>
            <p:nvPr/>
          </p:nvSpPr>
          <p:spPr bwMode="auto">
            <a:xfrm>
              <a:off x="3082" y="14646"/>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Text Box 21"/>
            <p:cNvSpPr txBox="1">
              <a:spLocks noChangeArrowheads="1"/>
            </p:cNvSpPr>
            <p:nvPr/>
          </p:nvSpPr>
          <p:spPr bwMode="auto">
            <a:xfrm>
              <a:off x="3637" y="12528"/>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Z</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Text Box 20"/>
            <p:cNvSpPr txBox="1">
              <a:spLocks noChangeArrowheads="1"/>
            </p:cNvSpPr>
            <p:nvPr/>
          </p:nvSpPr>
          <p:spPr bwMode="auto">
            <a:xfrm>
              <a:off x="6451" y="12203"/>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Text Box 19"/>
            <p:cNvSpPr txBox="1">
              <a:spLocks noChangeArrowheads="1"/>
            </p:cNvSpPr>
            <p:nvPr/>
          </p:nvSpPr>
          <p:spPr bwMode="auto">
            <a:xfrm>
              <a:off x="5193" y="13226"/>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9" name="Text Box 18"/>
            <p:cNvSpPr txBox="1">
              <a:spLocks noChangeArrowheads="1"/>
            </p:cNvSpPr>
            <p:nvPr/>
          </p:nvSpPr>
          <p:spPr bwMode="auto">
            <a:xfrm>
              <a:off x="5017" y="11610"/>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z</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20" name="AutoShape 17"/>
            <p:cNvSpPr>
              <a:spLocks noChangeShapeType="1"/>
            </p:cNvSpPr>
            <p:nvPr/>
          </p:nvSpPr>
          <p:spPr bwMode="auto">
            <a:xfrm flipV="1">
              <a:off x="5544" y="12203"/>
              <a:ext cx="591" cy="61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 Box 16"/>
            <p:cNvSpPr txBox="1">
              <a:spLocks noChangeArrowheads="1"/>
            </p:cNvSpPr>
            <p:nvPr/>
          </p:nvSpPr>
          <p:spPr bwMode="auto">
            <a:xfrm>
              <a:off x="6054" y="11907"/>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22" name="Freeform 15"/>
            <p:cNvSpPr>
              <a:spLocks/>
            </p:cNvSpPr>
            <p:nvPr/>
          </p:nvSpPr>
          <p:spPr bwMode="auto">
            <a:xfrm rot="-2623618">
              <a:off x="4377" y="13151"/>
              <a:ext cx="752" cy="698"/>
            </a:xfrm>
            <a:custGeom>
              <a:avLst/>
              <a:gdLst>
                <a:gd name="T0" fmla="*/ 55 w 752"/>
                <a:gd name="T1" fmla="*/ 126 h 698"/>
                <a:gd name="T2" fmla="*/ 40 w 752"/>
                <a:gd name="T3" fmla="*/ 546 h 698"/>
                <a:gd name="T4" fmla="*/ 295 w 752"/>
                <a:gd name="T5" fmla="*/ 698 h 698"/>
                <a:gd name="T6" fmla="*/ 595 w 752"/>
                <a:gd name="T7" fmla="*/ 546 h 698"/>
                <a:gd name="T8" fmla="*/ 737 w 752"/>
                <a:gd name="T9" fmla="*/ 197 h 698"/>
                <a:gd name="T10" fmla="*/ 505 w 752"/>
                <a:gd name="T11" fmla="*/ 0 h 698"/>
              </a:gdLst>
              <a:ahLst/>
              <a:cxnLst>
                <a:cxn ang="0">
                  <a:pos x="T0" y="T1"/>
                </a:cxn>
                <a:cxn ang="0">
                  <a:pos x="T2" y="T3"/>
                </a:cxn>
                <a:cxn ang="0">
                  <a:pos x="T4" y="T5"/>
                </a:cxn>
                <a:cxn ang="0">
                  <a:pos x="T6" y="T7"/>
                </a:cxn>
                <a:cxn ang="0">
                  <a:pos x="T8" y="T9"/>
                </a:cxn>
                <a:cxn ang="0">
                  <a:pos x="T10" y="T11"/>
                </a:cxn>
              </a:cxnLst>
              <a:rect l="0" t="0" r="r" b="b"/>
              <a:pathLst>
                <a:path w="752" h="698">
                  <a:moveTo>
                    <a:pt x="55" y="126"/>
                  </a:moveTo>
                  <a:cubicBezTo>
                    <a:pt x="55" y="196"/>
                    <a:pt x="0" y="451"/>
                    <a:pt x="40" y="546"/>
                  </a:cubicBezTo>
                  <a:cubicBezTo>
                    <a:pt x="80" y="641"/>
                    <a:pt x="203" y="698"/>
                    <a:pt x="295" y="698"/>
                  </a:cubicBezTo>
                  <a:cubicBezTo>
                    <a:pt x="387" y="698"/>
                    <a:pt x="521" y="629"/>
                    <a:pt x="595" y="546"/>
                  </a:cubicBezTo>
                  <a:cubicBezTo>
                    <a:pt x="669" y="463"/>
                    <a:pt x="752" y="288"/>
                    <a:pt x="737" y="197"/>
                  </a:cubicBezTo>
                  <a:cubicBezTo>
                    <a:pt x="722" y="106"/>
                    <a:pt x="613" y="53"/>
                    <a:pt x="505" y="0"/>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p:cNvSpPr>
              <a:spLocks noChangeShapeType="1"/>
            </p:cNvSpPr>
            <p:nvPr/>
          </p:nvSpPr>
          <p:spPr bwMode="auto">
            <a:xfrm flipV="1">
              <a:off x="3824" y="12821"/>
              <a:ext cx="1720" cy="1309"/>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 Box 13"/>
            <p:cNvSpPr txBox="1">
              <a:spLocks noChangeArrowheads="1"/>
            </p:cNvSpPr>
            <p:nvPr/>
          </p:nvSpPr>
          <p:spPr bwMode="auto">
            <a:xfrm>
              <a:off x="4552" y="12800"/>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Ω</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grpSp>
      <p:sp>
        <p:nvSpPr>
          <p:cNvPr id="31" name="Rectangle 41"/>
          <p:cNvSpPr>
            <a:spLocks noChangeArrowheads="1"/>
          </p:cNvSpPr>
          <p:nvPr/>
        </p:nvSpPr>
        <p:spPr bwMode="auto">
          <a:xfrm>
            <a:off x="145127" y="3687679"/>
            <a:ext cx="66718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smtClean="0" bmk="_Toc296268785">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bmk="_Toc296268785">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Figure : A Moving Frame xyz Observed from a Fixed Frame XYZ</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3" name="Object 32"/>
          <p:cNvGraphicFramePr>
            <a:graphicFrameLocks noChangeAspect="1"/>
          </p:cNvGraphicFramePr>
          <p:nvPr>
            <p:extLst/>
          </p:nvPr>
        </p:nvGraphicFramePr>
        <p:xfrm>
          <a:off x="8100335" y="4010844"/>
          <a:ext cx="2663743" cy="614710"/>
        </p:xfrm>
        <a:graphic>
          <a:graphicData uri="http://schemas.openxmlformats.org/presentationml/2006/ole">
            <mc:AlternateContent xmlns:mc="http://schemas.openxmlformats.org/markup-compatibility/2006">
              <mc:Choice xmlns:v="urn:schemas-microsoft-com:vml" Requires="v">
                <p:oleObj spid="_x0000_s12995" name="Equation" r:id="rId9" imgW="1079500" imgH="228600" progId="Equation.3">
                  <p:embed/>
                </p:oleObj>
              </mc:Choice>
              <mc:Fallback>
                <p:oleObj name="Equation" r:id="rId9" imgW="1079500" imgH="228600" progId="Equation.3">
                  <p:embed/>
                  <p:pic>
                    <p:nvPicPr>
                      <p:cNvPr id="33"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00335" y="4010844"/>
                        <a:ext cx="2663743" cy="614710"/>
                      </a:xfrm>
                      <a:prstGeom prst="rect">
                        <a:avLst/>
                      </a:prstGeom>
                      <a:noFill/>
                    </p:spPr>
                  </p:pic>
                </p:oleObj>
              </mc:Fallback>
            </mc:AlternateContent>
          </a:graphicData>
        </a:graphic>
      </p:graphicFrame>
      <p:graphicFrame>
        <p:nvGraphicFramePr>
          <p:cNvPr id="35" name="Object 34"/>
          <p:cNvGraphicFramePr>
            <a:graphicFrameLocks noChangeAspect="1"/>
          </p:cNvGraphicFramePr>
          <p:nvPr>
            <p:extLst/>
          </p:nvPr>
        </p:nvGraphicFramePr>
        <p:xfrm>
          <a:off x="8093180" y="2320167"/>
          <a:ext cx="2448839" cy="537550"/>
        </p:xfrm>
        <a:graphic>
          <a:graphicData uri="http://schemas.openxmlformats.org/presentationml/2006/ole">
            <mc:AlternateContent xmlns:mc="http://schemas.openxmlformats.org/markup-compatibility/2006">
              <mc:Choice xmlns:v="urn:schemas-microsoft-com:vml" Requires="v">
                <p:oleObj spid="_x0000_s12996" name="Equation" r:id="rId11" imgW="1181100" imgH="228600" progId="Equation.3">
                  <p:embed/>
                </p:oleObj>
              </mc:Choice>
              <mc:Fallback>
                <p:oleObj name="Equation" r:id="rId11" imgW="1181100" imgH="228600" progId="Equation.3">
                  <p:embed/>
                  <p:pic>
                    <p:nvPicPr>
                      <p:cNvPr id="35"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3180" y="2320167"/>
                        <a:ext cx="2448839" cy="537550"/>
                      </a:xfrm>
                      <a:prstGeom prst="rect">
                        <a:avLst/>
                      </a:prstGeom>
                      <a:noFill/>
                    </p:spPr>
                  </p:pic>
                </p:oleObj>
              </mc:Fallback>
            </mc:AlternateContent>
          </a:graphicData>
        </a:graphic>
      </p:graphicFrame>
      <p:graphicFrame>
        <p:nvGraphicFramePr>
          <p:cNvPr id="37" name="Object 36"/>
          <p:cNvGraphicFramePr>
            <a:graphicFrameLocks noChangeAspect="1"/>
          </p:cNvGraphicFramePr>
          <p:nvPr>
            <p:extLst/>
          </p:nvPr>
        </p:nvGraphicFramePr>
        <p:xfrm>
          <a:off x="8100335" y="3091559"/>
          <a:ext cx="2434528" cy="597566"/>
        </p:xfrm>
        <a:graphic>
          <a:graphicData uri="http://schemas.openxmlformats.org/presentationml/2006/ole">
            <mc:AlternateContent xmlns:mc="http://schemas.openxmlformats.org/markup-compatibility/2006">
              <mc:Choice xmlns:v="urn:schemas-microsoft-com:vml" Requires="v">
                <p:oleObj spid="_x0000_s12997" name="Equation" r:id="rId13" imgW="1066800" imgH="228600" progId="Equation.3">
                  <p:embed/>
                </p:oleObj>
              </mc:Choice>
              <mc:Fallback>
                <p:oleObj name="Equation" r:id="rId13" imgW="1066800" imgH="228600" progId="Equation.3">
                  <p:embed/>
                  <p:pic>
                    <p:nvPicPr>
                      <p:cNvPr id="37" name="Object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0335" y="3091559"/>
                        <a:ext cx="2434528" cy="597566"/>
                      </a:xfrm>
                      <a:prstGeom prst="rect">
                        <a:avLst/>
                      </a:prstGeom>
                      <a:noFill/>
                    </p:spPr>
                  </p:pic>
                </p:oleObj>
              </mc:Fallback>
            </mc:AlternateContent>
          </a:graphicData>
        </a:graphic>
      </p:graphicFrame>
    </p:spTree>
    <p:extLst>
      <p:ext uri="{BB962C8B-B14F-4D97-AF65-F5344CB8AC3E}">
        <p14:creationId xmlns:p14="http://schemas.microsoft.com/office/powerpoint/2010/main" val="2080421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30" y="513251"/>
            <a:ext cx="10515600" cy="902412"/>
          </a:xfrm>
        </p:spPr>
        <p:txBody>
          <a:bodyPr/>
          <a:lstStyle/>
          <a:p>
            <a:r>
              <a:rPr lang="en-GB" dirty="0"/>
              <a:t>General 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11</a:t>
            </a:fld>
            <a:endParaRPr lang="en-GB"/>
          </a:p>
        </p:txBody>
      </p:sp>
      <p:sp>
        <p:nvSpPr>
          <p:cNvPr id="6" name="Rectangle 5"/>
          <p:cNvSpPr/>
          <p:nvPr/>
        </p:nvSpPr>
        <p:spPr>
          <a:xfrm>
            <a:off x="326289" y="1283766"/>
            <a:ext cx="3076483" cy="954107"/>
          </a:xfrm>
          <a:prstGeom prst="rect">
            <a:avLst/>
          </a:prstGeom>
        </p:spPr>
        <p:txBody>
          <a:bodyPr wrap="none">
            <a:spAutoFit/>
          </a:bodyPr>
          <a:lstStyle/>
          <a:p>
            <a:r>
              <a:rPr lang="en-GB" sz="2800" b="1" dirty="0" smtClean="0">
                <a:latin typeface="Times New Roman" panose="02020603050405020304" pitchFamily="18" charset="0"/>
                <a:cs typeface="Times New Roman" panose="02020603050405020304" pitchFamily="18" charset="0"/>
              </a:rPr>
              <a:t>Solution</a:t>
            </a:r>
          </a:p>
          <a:p>
            <a:r>
              <a:rPr lang="en-GB" sz="2800" dirty="0" smtClean="0">
                <a:latin typeface="Times New Roman" panose="02020603050405020304" pitchFamily="18" charset="0"/>
                <a:cs typeface="Times New Roman" panose="02020603050405020304" pitchFamily="18" charset="0"/>
              </a:rPr>
              <a:t>From Example 1-2, </a:t>
            </a:r>
            <a:endParaRPr lang="en-US" sz="2800" dirty="0">
              <a:latin typeface="Times New Roman" panose="02020603050405020304" pitchFamily="18" charset="0"/>
              <a:cs typeface="Times New Roman" panose="02020603050405020304"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1305202682"/>
              </p:ext>
            </p:extLst>
          </p:nvPr>
        </p:nvGraphicFramePr>
        <p:xfrm>
          <a:off x="7633966" y="1739498"/>
          <a:ext cx="2699285" cy="506116"/>
        </p:xfrm>
        <a:graphic>
          <a:graphicData uri="http://schemas.openxmlformats.org/presentationml/2006/ole">
            <mc:AlternateContent xmlns:mc="http://schemas.openxmlformats.org/markup-compatibility/2006">
              <mc:Choice xmlns:v="urn:schemas-microsoft-com:vml" Requires="v">
                <p:oleObj spid="_x0000_s11081" name="Equation" r:id="rId3" imgW="1358900" imgH="228600" progId="Equation.3">
                  <p:embed/>
                </p:oleObj>
              </mc:Choice>
              <mc:Fallback>
                <p:oleObj name="Equation" r:id="rId3" imgW="1358900" imgH="2286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966" y="1739498"/>
                        <a:ext cx="2699285" cy="506116"/>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62108147"/>
              </p:ext>
            </p:extLst>
          </p:nvPr>
        </p:nvGraphicFramePr>
        <p:xfrm>
          <a:off x="3640086" y="1772154"/>
          <a:ext cx="2455914" cy="440805"/>
        </p:xfrm>
        <a:graphic>
          <a:graphicData uri="http://schemas.openxmlformats.org/presentationml/2006/ole">
            <mc:AlternateContent xmlns:mc="http://schemas.openxmlformats.org/markup-compatibility/2006">
              <mc:Choice xmlns:v="urn:schemas-microsoft-com:vml" Requires="v">
                <p:oleObj spid="_x0000_s11082" name="Equation" r:id="rId5" imgW="1117115" imgH="203112" progId="Equation.3">
                  <p:embed/>
                </p:oleObj>
              </mc:Choice>
              <mc:Fallback>
                <p:oleObj name="Equation" r:id="rId5" imgW="1117115" imgH="203112"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086" y="1772154"/>
                        <a:ext cx="2455914" cy="440805"/>
                      </a:xfrm>
                      <a:prstGeom prst="rect">
                        <a:avLst/>
                      </a:prstGeom>
                      <a:noFill/>
                    </p:spPr>
                  </p:pic>
                </p:oleObj>
              </mc:Fallback>
            </mc:AlternateContent>
          </a:graphicData>
        </a:graphic>
      </p:graphicFrame>
      <p:sp>
        <p:nvSpPr>
          <p:cNvPr id="13" name="Rectangle 12"/>
          <p:cNvSpPr/>
          <p:nvPr/>
        </p:nvSpPr>
        <p:spPr>
          <a:xfrm>
            <a:off x="148296" y="2320819"/>
            <a:ext cx="5117655" cy="587853"/>
          </a:xfrm>
          <a:prstGeom prst="rect">
            <a:avLst/>
          </a:prstGeom>
        </p:spPr>
        <p:txBody>
          <a:bodyPr wrap="square">
            <a:spAutoFit/>
          </a:bodyPr>
          <a:lstStyle/>
          <a:p>
            <a:pPr algn="just">
              <a:lnSpc>
                <a:spcPct val="115000"/>
              </a:lnSpc>
              <a:spcAft>
                <a:spcPts val="1000"/>
              </a:spcAft>
            </a:pPr>
            <a:r>
              <a:rPr lang="en-GB" sz="2800" dirty="0">
                <a:latin typeface="Times New Roman" panose="02020603050405020304" pitchFamily="18" charset="0"/>
                <a:ea typeface="Calibri" panose="020F0502020204030204" pitchFamily="34" charset="0"/>
              </a:rPr>
              <a:t>The velocity of point </a:t>
            </a:r>
            <a:r>
              <a:rPr lang="en-GB" sz="2800" i="1" dirty="0">
                <a:latin typeface="Times New Roman" panose="02020603050405020304" pitchFamily="18" charset="0"/>
                <a:ea typeface="Calibri" panose="020F0502020204030204" pitchFamily="34" charset="0"/>
              </a:rPr>
              <a:t>D</a:t>
            </a:r>
            <a:r>
              <a:rPr lang="en-GB" sz="2800" dirty="0">
                <a:latin typeface="Times New Roman" panose="02020603050405020304" pitchFamily="18" charset="0"/>
                <a:ea typeface="Calibri" panose="020F0502020204030204" pitchFamily="34" charset="0"/>
              </a:rPr>
              <a:t> becomes</a:t>
            </a:r>
            <a:endParaRPr lang="en-US" sz="2800" dirty="0">
              <a:effectLst/>
              <a:latin typeface="Times New Roman" panose="02020603050405020304" pitchFamily="18" charset="0"/>
              <a:ea typeface="Calibri" panose="020F0502020204030204" pitchFamily="34" charset="0"/>
            </a:endParaRPr>
          </a:p>
        </p:txBody>
      </p:sp>
      <p:sp>
        <p:nvSpPr>
          <p:cNvPr id="14"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2589641384"/>
              </p:ext>
            </p:extLst>
          </p:nvPr>
        </p:nvGraphicFramePr>
        <p:xfrm>
          <a:off x="326289" y="2942391"/>
          <a:ext cx="8630746" cy="595985"/>
        </p:xfrm>
        <a:graphic>
          <a:graphicData uri="http://schemas.openxmlformats.org/presentationml/2006/ole">
            <mc:AlternateContent xmlns:mc="http://schemas.openxmlformats.org/markup-compatibility/2006">
              <mc:Choice xmlns:v="urn:schemas-microsoft-com:vml" Requires="v">
                <p:oleObj spid="_x0000_s11083" name="Equation" r:id="rId7" imgW="3683000" imgH="254000" progId="Equation.3">
                  <p:embed/>
                </p:oleObj>
              </mc:Choice>
              <mc:Fallback>
                <p:oleObj name="Equation" r:id="rId7" imgW="3683000" imgH="254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289" y="2942391"/>
                        <a:ext cx="8630746" cy="595985"/>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881518743"/>
              </p:ext>
            </p:extLst>
          </p:nvPr>
        </p:nvGraphicFramePr>
        <p:xfrm>
          <a:off x="9569434" y="2885167"/>
          <a:ext cx="2622566" cy="534698"/>
        </p:xfrm>
        <a:graphic>
          <a:graphicData uri="http://schemas.openxmlformats.org/presentationml/2006/ole">
            <mc:AlternateContent xmlns:mc="http://schemas.openxmlformats.org/markup-compatibility/2006">
              <mc:Choice xmlns:v="urn:schemas-microsoft-com:vml" Requires="v">
                <p:oleObj spid="_x0000_s11084" name="Equation" r:id="rId9" imgW="952087" imgH="215806" progId="Equation.3">
                  <p:embed/>
                </p:oleObj>
              </mc:Choice>
              <mc:Fallback>
                <p:oleObj name="Equation" r:id="rId9" imgW="952087" imgH="215806"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69434" y="2885167"/>
                        <a:ext cx="2622566" cy="534698"/>
                      </a:xfrm>
                      <a:prstGeom prst="rect">
                        <a:avLst/>
                      </a:prstGeom>
                      <a:noFill/>
                    </p:spPr>
                  </p:pic>
                </p:oleObj>
              </mc:Fallback>
            </mc:AlternateContent>
          </a:graphicData>
        </a:graphic>
      </p:graphicFrame>
      <p:sp>
        <p:nvSpPr>
          <p:cNvPr id="18" name="Rectangle 17"/>
          <p:cNvSpPr/>
          <p:nvPr/>
        </p:nvSpPr>
        <p:spPr>
          <a:xfrm>
            <a:off x="326289" y="3692503"/>
            <a:ext cx="6474849" cy="587853"/>
          </a:xfrm>
          <a:prstGeom prst="rect">
            <a:avLst/>
          </a:prstGeom>
        </p:spPr>
        <p:txBody>
          <a:bodyPr wrap="none">
            <a:spAutoFit/>
          </a:bodyPr>
          <a:lstStyle/>
          <a:p>
            <a:pPr>
              <a:lnSpc>
                <a:spcPct val="115000"/>
              </a:lnSpc>
              <a:spcAft>
                <a:spcPts val="1000"/>
              </a:spcAft>
            </a:pPr>
            <a:r>
              <a:rPr lang="en-US" sz="2800" dirty="0">
                <a:latin typeface="Times New Roman" panose="02020603050405020304" pitchFamily="18" charset="0"/>
                <a:ea typeface="Calibri" panose="020F0502020204030204" pitchFamily="34" charset="0"/>
              </a:rPr>
              <a:t>The acceleration of point </a:t>
            </a:r>
            <a:r>
              <a:rPr lang="en-US" sz="2800" i="1" dirty="0">
                <a:latin typeface="Times New Roman" panose="02020603050405020304" pitchFamily="18" charset="0"/>
                <a:ea typeface="Calibri" panose="020F0502020204030204" pitchFamily="34" charset="0"/>
              </a:rPr>
              <a:t>D</a:t>
            </a:r>
            <a:r>
              <a:rPr lang="en-US" sz="2800" dirty="0">
                <a:latin typeface="Times New Roman" panose="02020603050405020304" pitchFamily="18" charset="0"/>
                <a:ea typeface="Calibri" panose="020F0502020204030204" pitchFamily="34" charset="0"/>
              </a:rPr>
              <a:t> is calculated as </a:t>
            </a:r>
          </a:p>
        </p:txBody>
      </p:sp>
      <p:graphicFrame>
        <p:nvGraphicFramePr>
          <p:cNvPr id="20" name="Object 19"/>
          <p:cNvGraphicFramePr>
            <a:graphicFrameLocks noChangeAspect="1"/>
          </p:cNvGraphicFramePr>
          <p:nvPr>
            <p:extLst>
              <p:ext uri="{D42A27DB-BD31-4B8C-83A1-F6EECF244321}">
                <p14:modId xmlns:p14="http://schemas.microsoft.com/office/powerpoint/2010/main" val="1236484831"/>
              </p:ext>
            </p:extLst>
          </p:nvPr>
        </p:nvGraphicFramePr>
        <p:xfrm>
          <a:off x="326289" y="4572314"/>
          <a:ext cx="7605308" cy="515938"/>
        </p:xfrm>
        <a:graphic>
          <a:graphicData uri="http://schemas.openxmlformats.org/presentationml/2006/ole">
            <mc:AlternateContent xmlns:mc="http://schemas.openxmlformats.org/markup-compatibility/2006">
              <mc:Choice xmlns:v="urn:schemas-microsoft-com:vml" Requires="v">
                <p:oleObj spid="_x0000_s11085" name="Equation" r:id="rId11" imgW="3759200" imgH="254000" progId="Equation.3">
                  <p:embed/>
                </p:oleObj>
              </mc:Choice>
              <mc:Fallback>
                <p:oleObj name="Equation" r:id="rId11" imgW="3759200" imgH="2540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289" y="4572314"/>
                        <a:ext cx="7605308" cy="515938"/>
                      </a:xfrm>
                      <a:prstGeom prst="rect">
                        <a:avLst/>
                      </a:prstGeom>
                      <a:noFill/>
                    </p:spPr>
                  </p:pic>
                </p:oleObj>
              </mc:Fallback>
            </mc:AlternateContent>
          </a:graphicData>
        </a:graphic>
      </p:graphicFrame>
      <p:sp>
        <p:nvSpPr>
          <p:cNvPr id="21" name="Rectangle 19"/>
          <p:cNvSpPr>
            <a:spLocks noChangeArrowheads="1"/>
          </p:cNvSpPr>
          <p:nvPr/>
        </p:nvSpPr>
        <p:spPr bwMode="auto">
          <a:xfrm>
            <a:off x="930222" y="5576469"/>
            <a:ext cx="132069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22" name="Object 21"/>
          <p:cNvGraphicFramePr>
            <a:graphicFrameLocks noChangeAspect="1"/>
          </p:cNvGraphicFramePr>
          <p:nvPr>
            <p:extLst>
              <p:ext uri="{D42A27DB-BD31-4B8C-83A1-F6EECF244321}">
                <p14:modId xmlns:p14="http://schemas.microsoft.com/office/powerpoint/2010/main" val="3790849870"/>
              </p:ext>
            </p:extLst>
          </p:nvPr>
        </p:nvGraphicFramePr>
        <p:xfrm>
          <a:off x="326289" y="5358582"/>
          <a:ext cx="10693852" cy="378943"/>
        </p:xfrm>
        <a:graphic>
          <a:graphicData uri="http://schemas.openxmlformats.org/presentationml/2006/ole">
            <mc:AlternateContent xmlns:mc="http://schemas.openxmlformats.org/markup-compatibility/2006">
              <mc:Choice xmlns:v="urn:schemas-microsoft-com:vml" Requires="v">
                <p:oleObj spid="_x0000_s11086" name="Equation" r:id="rId13" imgW="5448300" imgH="215900" progId="Equation.3">
                  <p:embed/>
                </p:oleObj>
              </mc:Choice>
              <mc:Fallback>
                <p:oleObj name="Equation" r:id="rId13" imgW="5448300" imgH="21590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6289" y="5358582"/>
                        <a:ext cx="10693852" cy="378943"/>
                      </a:xfrm>
                      <a:prstGeom prst="rect">
                        <a:avLst/>
                      </a:prstGeom>
                      <a:noFill/>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661876188"/>
              </p:ext>
            </p:extLst>
          </p:nvPr>
        </p:nvGraphicFramePr>
        <p:xfrm>
          <a:off x="352863" y="5962956"/>
          <a:ext cx="3308051" cy="501783"/>
        </p:xfrm>
        <a:graphic>
          <a:graphicData uri="http://schemas.openxmlformats.org/presentationml/2006/ole">
            <mc:AlternateContent xmlns:mc="http://schemas.openxmlformats.org/markup-compatibility/2006">
              <mc:Choice xmlns:v="urn:schemas-microsoft-com:vml" Requires="v">
                <p:oleObj spid="_x0000_s11087" name="Equation" r:id="rId15" imgW="1701800" imgH="228600" progId="Equation.3">
                  <p:embed/>
                </p:oleObj>
              </mc:Choice>
              <mc:Fallback>
                <p:oleObj name="Equation" r:id="rId15" imgW="1701800" imgH="22860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2863" y="5962956"/>
                        <a:ext cx="3308051" cy="501783"/>
                      </a:xfrm>
                      <a:prstGeom prst="rect">
                        <a:avLst/>
                      </a:prstGeom>
                      <a:noFill/>
                    </p:spPr>
                  </p:pic>
                </p:oleObj>
              </mc:Fallback>
            </mc:AlternateContent>
          </a:graphicData>
        </a:graphic>
      </p:graphicFrame>
    </p:spTree>
    <p:extLst>
      <p:ext uri="{BB962C8B-B14F-4D97-AF65-F5344CB8AC3E}">
        <p14:creationId xmlns:p14="http://schemas.microsoft.com/office/powerpoint/2010/main" val="4265521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492" y="549125"/>
            <a:ext cx="10515600" cy="902412"/>
          </a:xfrm>
        </p:spPr>
        <p:txBody>
          <a:bodyPr/>
          <a:lstStyle/>
          <a:p>
            <a:r>
              <a:rPr lang="en-GB" dirty="0"/>
              <a:t>General 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12</a:t>
            </a:fld>
            <a:endParaRPr lang="en-GB"/>
          </a:p>
        </p:txBody>
      </p:sp>
      <p:sp>
        <p:nvSpPr>
          <p:cNvPr id="4" name="Rectangle 3"/>
          <p:cNvSpPr/>
          <p:nvPr/>
        </p:nvSpPr>
        <p:spPr>
          <a:xfrm>
            <a:off x="352863" y="1288963"/>
            <a:ext cx="4655235" cy="5175776"/>
          </a:xfrm>
          <a:prstGeom prst="rect">
            <a:avLst/>
          </a:prstGeom>
        </p:spPr>
        <p:txBody>
          <a:bodyPr wrap="square">
            <a:spAutoFit/>
          </a:bodyPr>
          <a:lstStyle/>
          <a:p>
            <a:pPr>
              <a:lnSpc>
                <a:spcPct val="115000"/>
              </a:lnSpc>
              <a:spcAft>
                <a:spcPts val="1000"/>
              </a:spcAft>
            </a:pPr>
            <a:r>
              <a:rPr lang="en-US" sz="2800" b="1" dirty="0">
                <a:latin typeface="Times New Roman" panose="02020603050405020304" pitchFamily="18" charset="0"/>
                <a:ea typeface="Calibri" panose="020F0502020204030204" pitchFamily="34" charset="0"/>
              </a:rPr>
              <a:t>Example 1-5</a:t>
            </a:r>
          </a:p>
          <a:p>
            <a:pPr>
              <a:lnSpc>
                <a:spcPct val="115000"/>
              </a:lnSpc>
              <a:spcAft>
                <a:spcPts val="1000"/>
              </a:spcAft>
            </a:pPr>
            <a:r>
              <a:rPr lang="en-GB" sz="2800" dirty="0">
                <a:latin typeface="Times New Roman" panose="02020603050405020304" pitchFamily="18" charset="0"/>
                <a:ea typeface="Calibri" panose="020F0502020204030204" pitchFamily="34" charset="0"/>
              </a:rPr>
              <a:t>The assembly shown in Figure E1-5 consists of two rods AB and AD, and a plate BCDE, which are welded together. If the assembly is rotating about AB with angular velocity is 15 rad/s anticlockwise, </a:t>
            </a:r>
            <a:r>
              <a:rPr lang="en-GB" sz="2800" dirty="0" smtClean="0">
                <a:latin typeface="Times New Roman" panose="02020603050405020304" pitchFamily="18" charset="0"/>
                <a:ea typeface="Calibri" panose="020F0502020204030204" pitchFamily="34" charset="0"/>
              </a:rPr>
              <a:t>determine </a:t>
            </a:r>
            <a:r>
              <a:rPr lang="en-GB" sz="2800" dirty="0">
                <a:latin typeface="Times New Roman" panose="02020603050405020304" pitchFamily="18" charset="0"/>
                <a:ea typeface="Calibri" panose="020F0502020204030204" pitchFamily="34" charset="0"/>
              </a:rPr>
              <a:t>the velocity and acceleration of corner E.</a:t>
            </a:r>
            <a:r>
              <a:rPr lang="en-GB" sz="2800" b="1" dirty="0">
                <a:latin typeface="Times New Roman" panose="02020603050405020304" pitchFamily="18" charset="0"/>
                <a:ea typeface="Calibri" panose="020F0502020204030204" pitchFamily="34" charset="0"/>
              </a:rPr>
              <a:t> </a:t>
            </a:r>
            <a:endParaRPr lang="en-US" sz="2800" dirty="0">
              <a:effectLst/>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rotWithShape="1">
          <a:blip r:embed="rId2"/>
          <a:srcRect l="22177" t="25625" r="25138" b="18209"/>
          <a:stretch/>
        </p:blipFill>
        <p:spPr>
          <a:xfrm>
            <a:off x="5373271" y="2234484"/>
            <a:ext cx="6415456" cy="3845221"/>
          </a:xfrm>
          <a:prstGeom prst="rect">
            <a:avLst/>
          </a:prstGeom>
        </p:spPr>
      </p:pic>
    </p:spTree>
    <p:extLst>
      <p:ext uri="{BB962C8B-B14F-4D97-AF65-F5344CB8AC3E}">
        <p14:creationId xmlns:p14="http://schemas.microsoft.com/office/powerpoint/2010/main" val="1732930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31" y="551205"/>
            <a:ext cx="10515600" cy="902412"/>
          </a:xfrm>
        </p:spPr>
        <p:txBody>
          <a:bodyPr/>
          <a:lstStyle/>
          <a:p>
            <a:r>
              <a:rPr lang="en-GB" dirty="0"/>
              <a:t>General 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13</a:t>
            </a:fld>
            <a:endParaRPr lang="en-GB"/>
          </a:p>
        </p:txBody>
      </p:sp>
      <p:pic>
        <p:nvPicPr>
          <p:cNvPr id="4" name="Picture 3"/>
          <p:cNvPicPr>
            <a:picLocks noChangeAspect="1"/>
          </p:cNvPicPr>
          <p:nvPr/>
        </p:nvPicPr>
        <p:blipFill rotWithShape="1">
          <a:blip r:embed="rId3"/>
          <a:srcRect l="16122" t="27740" r="16952" b="23365"/>
          <a:stretch/>
        </p:blipFill>
        <p:spPr>
          <a:xfrm>
            <a:off x="530345" y="1229193"/>
            <a:ext cx="10604386" cy="4355679"/>
          </a:xfrm>
          <a:prstGeom prst="rect">
            <a:avLst/>
          </a:prstGeom>
        </p:spPr>
      </p:pic>
      <p:pic>
        <p:nvPicPr>
          <p:cNvPr id="5" name="Picture 4"/>
          <p:cNvPicPr>
            <a:picLocks noChangeAspect="1"/>
          </p:cNvPicPr>
          <p:nvPr/>
        </p:nvPicPr>
        <p:blipFill rotWithShape="1">
          <a:blip r:embed="rId4"/>
          <a:srcRect l="26070" t="41010" r="18249" b="43413"/>
          <a:stretch/>
        </p:blipFill>
        <p:spPr>
          <a:xfrm>
            <a:off x="1368987" y="5584871"/>
            <a:ext cx="9000007" cy="1415535"/>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4089197077"/>
              </p:ext>
            </p:extLst>
          </p:nvPr>
        </p:nvGraphicFramePr>
        <p:xfrm>
          <a:off x="3758881" y="1071713"/>
          <a:ext cx="8173289" cy="660912"/>
        </p:xfrm>
        <a:graphic>
          <a:graphicData uri="http://schemas.openxmlformats.org/presentationml/2006/ole">
            <mc:AlternateContent xmlns:mc="http://schemas.openxmlformats.org/markup-compatibility/2006">
              <mc:Choice xmlns:v="urn:schemas-microsoft-com:vml" Requires="v">
                <p:oleObj spid="_x0000_s16461" name="Equation" r:id="rId5" imgW="3810000" imgH="266700" progId="Equation.3">
                  <p:embed/>
                </p:oleObj>
              </mc:Choice>
              <mc:Fallback>
                <p:oleObj name="Equation" r:id="rId5" imgW="3810000" imgH="266700" progId="Equation.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8881" y="1071713"/>
                        <a:ext cx="8173289" cy="660912"/>
                      </a:xfrm>
                      <a:prstGeom prst="rect">
                        <a:avLst/>
                      </a:prstGeom>
                      <a:noFill/>
                    </p:spPr>
                  </p:pic>
                </p:oleObj>
              </mc:Fallback>
            </mc:AlternateContent>
          </a:graphicData>
        </a:graphic>
      </p:graphicFrame>
    </p:spTree>
    <p:extLst>
      <p:ext uri="{BB962C8B-B14F-4D97-AF65-F5344CB8AC3E}">
        <p14:creationId xmlns:p14="http://schemas.microsoft.com/office/powerpoint/2010/main" val="371698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63" y="494993"/>
            <a:ext cx="10515600" cy="902412"/>
          </a:xfrm>
        </p:spPr>
        <p:txBody>
          <a:bodyPr/>
          <a:lstStyle/>
          <a:p>
            <a:r>
              <a:rPr lang="en-GB" dirty="0"/>
              <a:t>General 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14</a:t>
            </a:fld>
            <a:endParaRPr lang="en-GB"/>
          </a:p>
        </p:txBody>
      </p:sp>
      <p:sp>
        <p:nvSpPr>
          <p:cNvPr id="5" name="Rectangle 4"/>
          <p:cNvSpPr/>
          <p:nvPr/>
        </p:nvSpPr>
        <p:spPr>
          <a:xfrm>
            <a:off x="352863" y="1270796"/>
            <a:ext cx="4964726" cy="5742085"/>
          </a:xfrm>
          <a:prstGeom prst="rect">
            <a:avLst/>
          </a:prstGeom>
        </p:spPr>
        <p:txBody>
          <a:bodyPr wrap="square">
            <a:spAutoFit/>
          </a:bodyPr>
          <a:lstStyle/>
          <a:p>
            <a:pPr>
              <a:lnSpc>
                <a:spcPct val="115000"/>
              </a:lnSpc>
              <a:spcAft>
                <a:spcPts val="1000"/>
              </a:spcAft>
            </a:pPr>
            <a:r>
              <a:rPr lang="en-US" sz="2400" b="1" dirty="0">
                <a:latin typeface="Times New Roman" panose="02020603050405020304" pitchFamily="18" charset="0"/>
                <a:ea typeface="Calibri" panose="020F0502020204030204" pitchFamily="34" charset="0"/>
              </a:rPr>
              <a:t>Example 1-6</a:t>
            </a:r>
          </a:p>
          <a:p>
            <a:pPr>
              <a:lnSpc>
                <a:spcPct val="115000"/>
              </a:lnSpc>
              <a:spcAft>
                <a:spcPts val="1000"/>
              </a:spcAft>
            </a:pPr>
            <a:r>
              <a:rPr lang="en-GB" sz="2400" dirty="0">
                <a:latin typeface="Times New Roman" panose="02020603050405020304" pitchFamily="18" charset="0"/>
                <a:ea typeface="Calibri" panose="020F0502020204030204" pitchFamily="34" charset="0"/>
              </a:rPr>
              <a:t>In Figure E1-6, rod AB is connect by ball-and-socket joints to collar A and to the 160-mm-radius disc C. Collar A slides on a vertical rod parallel to the y axis. If the disc rotates anticlockwise at a constant rate ω = 3 rad/s in the vertical plane, determine the (a) angular velocity of AB and linear velocity of collar A, and (b)  angular acceleration of AB and linear acceleration of collar A for the position shown. </a:t>
            </a:r>
            <a:endParaRPr lang="en-US" sz="2400" dirty="0">
              <a:effectLst/>
              <a:latin typeface="Times New Roman" panose="02020603050405020304" pitchFamily="18" charset="0"/>
              <a:ea typeface="Calibri" panose="020F0502020204030204" pitchFamily="34" charset="0"/>
            </a:endParaRPr>
          </a:p>
        </p:txBody>
      </p:sp>
      <p:pic>
        <p:nvPicPr>
          <p:cNvPr id="6" name="Picture 5"/>
          <p:cNvPicPr>
            <a:picLocks noChangeAspect="1"/>
          </p:cNvPicPr>
          <p:nvPr/>
        </p:nvPicPr>
        <p:blipFill rotWithShape="1">
          <a:blip r:embed="rId2"/>
          <a:srcRect l="29313" t="28510" r="28412" b="10529"/>
          <a:stretch/>
        </p:blipFill>
        <p:spPr>
          <a:xfrm>
            <a:off x="5317589" y="1270796"/>
            <a:ext cx="6669844" cy="5407522"/>
          </a:xfrm>
          <a:prstGeom prst="rect">
            <a:avLst/>
          </a:prstGeom>
        </p:spPr>
      </p:pic>
    </p:spTree>
    <p:extLst>
      <p:ext uri="{BB962C8B-B14F-4D97-AF65-F5344CB8AC3E}">
        <p14:creationId xmlns:p14="http://schemas.microsoft.com/office/powerpoint/2010/main" val="437355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63" y="492855"/>
            <a:ext cx="10515600" cy="902412"/>
          </a:xfrm>
        </p:spPr>
        <p:txBody>
          <a:bodyPr/>
          <a:lstStyle/>
          <a:p>
            <a:r>
              <a:rPr lang="en-GB" dirty="0"/>
              <a:t>General 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15</a:t>
            </a:fld>
            <a:endParaRPr lang="en-GB"/>
          </a:p>
        </p:txBody>
      </p:sp>
      <p:pic>
        <p:nvPicPr>
          <p:cNvPr id="7" name="Picture 6"/>
          <p:cNvPicPr>
            <a:picLocks noChangeAspect="1"/>
          </p:cNvPicPr>
          <p:nvPr/>
        </p:nvPicPr>
        <p:blipFill rotWithShape="1">
          <a:blip r:embed="rId2"/>
          <a:srcRect l="15906" t="26779" r="17708" b="29760"/>
          <a:stretch/>
        </p:blipFill>
        <p:spPr>
          <a:xfrm>
            <a:off x="148296" y="1395267"/>
            <a:ext cx="11681204" cy="4855631"/>
          </a:xfrm>
          <a:prstGeom prst="rect">
            <a:avLst/>
          </a:prstGeom>
        </p:spPr>
      </p:pic>
    </p:spTree>
    <p:extLst>
      <p:ext uri="{BB962C8B-B14F-4D97-AF65-F5344CB8AC3E}">
        <p14:creationId xmlns:p14="http://schemas.microsoft.com/office/powerpoint/2010/main" val="307382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63" y="619464"/>
            <a:ext cx="10515600" cy="902412"/>
          </a:xfrm>
        </p:spPr>
        <p:txBody>
          <a:bodyPr/>
          <a:lstStyle/>
          <a:p>
            <a:r>
              <a:rPr lang="en-GB" dirty="0"/>
              <a:t>General 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16</a:t>
            </a:fld>
            <a:endParaRPr lang="en-GB"/>
          </a:p>
        </p:txBody>
      </p:sp>
      <p:pic>
        <p:nvPicPr>
          <p:cNvPr id="6" name="Picture 5"/>
          <p:cNvPicPr>
            <a:picLocks noChangeAspect="1"/>
          </p:cNvPicPr>
          <p:nvPr/>
        </p:nvPicPr>
        <p:blipFill rotWithShape="1">
          <a:blip r:embed="rId2"/>
          <a:srcRect l="15582" t="27741" r="15977" b="29375"/>
          <a:stretch/>
        </p:blipFill>
        <p:spPr>
          <a:xfrm>
            <a:off x="557431" y="1381200"/>
            <a:ext cx="10311032" cy="3632480"/>
          </a:xfrm>
          <a:prstGeom prst="rect">
            <a:avLst/>
          </a:prstGeom>
        </p:spPr>
      </p:pic>
      <p:sp>
        <p:nvSpPr>
          <p:cNvPr id="7" name="Rectangle 6"/>
          <p:cNvSpPr/>
          <p:nvPr/>
        </p:nvSpPr>
        <p:spPr>
          <a:xfrm>
            <a:off x="148296" y="4991623"/>
            <a:ext cx="11767039" cy="1015663"/>
          </a:xfrm>
          <a:prstGeom prst="rect">
            <a:avLst/>
          </a:prstGeom>
        </p:spPr>
        <p:txBody>
          <a:bodyPr wrap="square">
            <a:spAutoFit/>
          </a:bodyPr>
          <a:lstStyle/>
          <a:p>
            <a:r>
              <a:rPr lang="en-GB" sz="2000" dirty="0" smtClean="0">
                <a:latin typeface="Times New Roman" panose="02020603050405020304" pitchFamily="18" charset="0"/>
                <a:ea typeface="Calibri" panose="020F0502020204030204" pitchFamily="34" charset="0"/>
              </a:rPr>
              <a:t>An </a:t>
            </a:r>
            <a:r>
              <a:rPr lang="en-GB" sz="2000" dirty="0">
                <a:latin typeface="Times New Roman" panose="02020603050405020304" pitchFamily="18" charset="0"/>
                <a:ea typeface="Calibri" panose="020F0502020204030204" pitchFamily="34" charset="0"/>
              </a:rPr>
              <a:t>additional equation is </a:t>
            </a:r>
            <a:r>
              <a:rPr lang="en-GB" sz="2000" dirty="0" smtClean="0">
                <a:latin typeface="Times New Roman" panose="02020603050405020304" pitchFamily="18" charset="0"/>
                <a:ea typeface="Calibri" panose="020F0502020204030204" pitchFamily="34" charset="0"/>
              </a:rPr>
              <a:t>required, and is obtained </a:t>
            </a:r>
            <a:r>
              <a:rPr lang="en-GB" sz="2000" dirty="0">
                <a:latin typeface="Times New Roman" panose="02020603050405020304" pitchFamily="18" charset="0"/>
                <a:ea typeface="Calibri" panose="020F0502020204030204" pitchFamily="34" charset="0"/>
              </a:rPr>
              <a:t>by considering the constraint at point A. The connection at A allows rotation of BA about the vertical rod parallel to the y axis and about axis perpendicular to the plane containing the vertical rod and AB. </a:t>
            </a:r>
            <a:endParaRPr lang="en-US" sz="2000" dirty="0"/>
          </a:p>
        </p:txBody>
      </p:sp>
    </p:spTree>
    <p:extLst>
      <p:ext uri="{BB962C8B-B14F-4D97-AF65-F5344CB8AC3E}">
        <p14:creationId xmlns:p14="http://schemas.microsoft.com/office/powerpoint/2010/main" val="22280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0957"/>
            <a:ext cx="10515600" cy="902412"/>
          </a:xfrm>
        </p:spPr>
        <p:txBody>
          <a:bodyPr/>
          <a:lstStyle/>
          <a:p>
            <a:r>
              <a:rPr lang="en-GB" dirty="0">
                <a:latin typeface="Times New Roman" panose="02020603050405020304" pitchFamily="18" charset="0"/>
                <a:cs typeface="Times New Roman" panose="02020603050405020304" pitchFamily="18" charset="0"/>
              </a:rPr>
              <a:t>General Motion Examples</a:t>
            </a: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7E50C373-F1D0-494F-8D6D-366C958B3429}" type="slidenum">
              <a:rPr lang="en-GB" smtClean="0"/>
              <a:t>17</a:t>
            </a:fld>
            <a:endParaRPr lang="en-GB"/>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379" y="2653153"/>
            <a:ext cx="6087600" cy="412110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261857332"/>
              </p:ext>
            </p:extLst>
          </p:nvPr>
        </p:nvGraphicFramePr>
        <p:xfrm>
          <a:off x="274956" y="2910638"/>
          <a:ext cx="4051159" cy="483988"/>
        </p:xfrm>
        <a:graphic>
          <a:graphicData uri="http://schemas.openxmlformats.org/presentationml/2006/ole">
            <mc:AlternateContent xmlns:mc="http://schemas.openxmlformats.org/markup-compatibility/2006">
              <mc:Choice xmlns:v="urn:schemas-microsoft-com:vml" Requires="v">
                <p:oleObj spid="_x0000_s13734" name="Equation" r:id="rId4" imgW="2184400" imgH="241300" progId="Equation.3">
                  <p:embed/>
                </p:oleObj>
              </mc:Choice>
              <mc:Fallback>
                <p:oleObj name="Equation" r:id="rId4" imgW="2184400" imgH="2413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956" y="2910638"/>
                        <a:ext cx="4051159" cy="483988"/>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972718768"/>
              </p:ext>
            </p:extLst>
          </p:nvPr>
        </p:nvGraphicFramePr>
        <p:xfrm>
          <a:off x="599794" y="3534027"/>
          <a:ext cx="2541697" cy="527891"/>
        </p:xfrm>
        <a:graphic>
          <a:graphicData uri="http://schemas.openxmlformats.org/presentationml/2006/ole">
            <mc:AlternateContent xmlns:mc="http://schemas.openxmlformats.org/markup-compatibility/2006">
              <mc:Choice xmlns:v="urn:schemas-microsoft-com:vml" Requires="v">
                <p:oleObj spid="_x0000_s13735" name="Equation" r:id="rId6" imgW="1219200" imgH="228600" progId="Equation.3">
                  <p:embed/>
                </p:oleObj>
              </mc:Choice>
              <mc:Fallback>
                <p:oleObj name="Equation" r:id="rId6" imgW="1219200" imgH="22860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794" y="3534027"/>
                        <a:ext cx="2541697" cy="527891"/>
                      </a:xfrm>
                      <a:prstGeom prst="rect">
                        <a:avLst/>
                      </a:prstGeom>
                      <a:noFill/>
                    </p:spPr>
                  </p:pic>
                </p:oleObj>
              </mc:Fallback>
            </mc:AlternateContent>
          </a:graphicData>
        </a:graphic>
      </p:graphicFrame>
      <p:sp>
        <p:nvSpPr>
          <p:cNvPr id="11" name="Rectangle 10"/>
          <p:cNvSpPr/>
          <p:nvPr/>
        </p:nvSpPr>
        <p:spPr>
          <a:xfrm>
            <a:off x="239649" y="4195709"/>
            <a:ext cx="4163319" cy="1082091"/>
          </a:xfrm>
          <a:prstGeom prst="rect">
            <a:avLst/>
          </a:prstGeom>
        </p:spPr>
        <p:txBody>
          <a:bodyPr wrap="none">
            <a:spAutoFit/>
          </a:bodyPr>
          <a:lstStyle/>
          <a:p>
            <a:pPr>
              <a:lnSpc>
                <a:spcPct val="115000"/>
              </a:lnSpc>
              <a:spcAft>
                <a:spcPts val="300"/>
              </a:spcAft>
            </a:pPr>
            <a:r>
              <a:rPr lang="en-GB" sz="2800" dirty="0">
                <a:latin typeface="Times New Roman" panose="02020603050405020304" pitchFamily="18" charset="0"/>
                <a:ea typeface="Calibri" panose="020F0502020204030204" pitchFamily="34" charset="0"/>
              </a:rPr>
              <a:t>Solving equations (c) to (f) </a:t>
            </a:r>
            <a:endParaRPr lang="en-GB" sz="2800" dirty="0" smtClean="0">
              <a:latin typeface="Times New Roman" panose="02020603050405020304" pitchFamily="18" charset="0"/>
              <a:ea typeface="Calibri" panose="020F0502020204030204" pitchFamily="34" charset="0"/>
            </a:endParaRPr>
          </a:p>
          <a:p>
            <a:pPr>
              <a:lnSpc>
                <a:spcPct val="115000"/>
              </a:lnSpc>
              <a:spcAft>
                <a:spcPts val="300"/>
              </a:spcAft>
            </a:pPr>
            <a:r>
              <a:rPr lang="en-GB" sz="2800" dirty="0" smtClean="0">
                <a:latin typeface="Times New Roman" panose="02020603050405020304" pitchFamily="18" charset="0"/>
                <a:ea typeface="Calibri" panose="020F0502020204030204" pitchFamily="34" charset="0"/>
              </a:rPr>
              <a:t>simultaneously</a:t>
            </a:r>
            <a:r>
              <a:rPr lang="en-GB" sz="2800" dirty="0">
                <a:latin typeface="Times New Roman" panose="02020603050405020304" pitchFamily="18" charset="0"/>
                <a:ea typeface="Calibri" panose="020F0502020204030204" pitchFamily="34" charset="0"/>
              </a:rPr>
              <a:t>, </a:t>
            </a:r>
            <a:r>
              <a:rPr lang="en-GB" sz="2800" dirty="0" smtClean="0">
                <a:latin typeface="Times New Roman" panose="02020603050405020304" pitchFamily="18" charset="0"/>
                <a:ea typeface="Calibri" panose="020F0502020204030204" pitchFamily="34" charset="0"/>
              </a:rPr>
              <a:t>we </a:t>
            </a:r>
            <a:r>
              <a:rPr lang="en-GB" sz="2800" dirty="0">
                <a:latin typeface="Times New Roman" panose="02020603050405020304" pitchFamily="18" charset="0"/>
                <a:ea typeface="Calibri" panose="020F0502020204030204" pitchFamily="34" charset="0"/>
              </a:rPr>
              <a:t>have</a:t>
            </a:r>
            <a:endParaRPr lang="en-US" sz="2800" dirty="0">
              <a:effectLst/>
              <a:latin typeface="Times New Roman" panose="02020603050405020304" pitchFamily="18" charset="0"/>
              <a:ea typeface="Calibri" panose="020F0502020204030204" pitchFamily="34" charset="0"/>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3451872947"/>
              </p:ext>
            </p:extLst>
          </p:nvPr>
        </p:nvGraphicFramePr>
        <p:xfrm>
          <a:off x="274956" y="5570239"/>
          <a:ext cx="5733070" cy="487427"/>
        </p:xfrm>
        <a:graphic>
          <a:graphicData uri="http://schemas.openxmlformats.org/presentationml/2006/ole">
            <mc:AlternateContent xmlns:mc="http://schemas.openxmlformats.org/markup-compatibility/2006">
              <mc:Choice xmlns:v="urn:schemas-microsoft-com:vml" Requires="v">
                <p:oleObj spid="_x0000_s13736" name="Equation" r:id="rId8" imgW="2349500" imgH="215900" progId="Equation.3">
                  <p:embed/>
                </p:oleObj>
              </mc:Choice>
              <mc:Fallback>
                <p:oleObj name="Equation" r:id="rId8" imgW="2349500" imgH="2159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956" y="5570239"/>
                        <a:ext cx="5733070" cy="487427"/>
                      </a:xfrm>
                      <a:prstGeom prst="rect">
                        <a:avLst/>
                      </a:prstGeom>
                      <a:noFill/>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631285050"/>
              </p:ext>
            </p:extLst>
          </p:nvPr>
        </p:nvGraphicFramePr>
        <p:xfrm>
          <a:off x="964805" y="6144962"/>
          <a:ext cx="2632857" cy="536796"/>
        </p:xfrm>
        <a:graphic>
          <a:graphicData uri="http://schemas.openxmlformats.org/presentationml/2006/ole">
            <mc:AlternateContent xmlns:mc="http://schemas.openxmlformats.org/markup-compatibility/2006">
              <mc:Choice xmlns:v="urn:schemas-microsoft-com:vml" Requires="v">
                <p:oleObj spid="_x0000_s13737" name="Equation" r:id="rId10" imgW="964781" imgH="215806" progId="Equation.3">
                  <p:embed/>
                </p:oleObj>
              </mc:Choice>
              <mc:Fallback>
                <p:oleObj name="Equation" r:id="rId10" imgW="964781" imgH="215806"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805" y="6144962"/>
                        <a:ext cx="2632857" cy="536796"/>
                      </a:xfrm>
                      <a:prstGeom prst="rect">
                        <a:avLst/>
                      </a:prstGeom>
                      <a:noFill/>
                    </p:spPr>
                  </p:pic>
                </p:oleObj>
              </mc:Fallback>
            </mc:AlternateContent>
          </a:graphicData>
        </a:graphic>
      </p:graphicFrame>
      <p:sp>
        <p:nvSpPr>
          <p:cNvPr id="16" name="Rectangle 15"/>
          <p:cNvSpPr/>
          <p:nvPr/>
        </p:nvSpPr>
        <p:spPr>
          <a:xfrm>
            <a:off x="3841851" y="3540973"/>
            <a:ext cx="794067" cy="400110"/>
          </a:xfrm>
          <a:prstGeom prst="rect">
            <a:avLst/>
          </a:prstGeom>
        </p:spPr>
        <p:txBody>
          <a:bodyPr wrap="square">
            <a:spAutoFit/>
          </a:bodyPr>
          <a:lstStyle/>
          <a:p>
            <a:r>
              <a:rPr lang="en-GB" sz="2000" dirty="0">
                <a:latin typeface="Times New Roman" panose="02020603050405020304" pitchFamily="18" charset="0"/>
                <a:ea typeface="Calibri" panose="020F0502020204030204" pitchFamily="34" charset="0"/>
              </a:rPr>
              <a:t>(f)</a:t>
            </a:r>
            <a:endParaRPr lang="en-US" sz="2000" dirty="0"/>
          </a:p>
        </p:txBody>
      </p:sp>
      <p:sp>
        <p:nvSpPr>
          <p:cNvPr id="17" name="Rectangle 16"/>
          <p:cNvSpPr/>
          <p:nvPr/>
        </p:nvSpPr>
        <p:spPr>
          <a:xfrm>
            <a:off x="4823304" y="2931804"/>
            <a:ext cx="591023" cy="400110"/>
          </a:xfrm>
          <a:prstGeom prst="rect">
            <a:avLst/>
          </a:prstGeom>
        </p:spPr>
        <p:txBody>
          <a:bodyPr wrap="square">
            <a:spAutoFit/>
          </a:bodyPr>
          <a:lstStyle/>
          <a:p>
            <a:r>
              <a:rPr lang="en-GB" sz="2000" dirty="0">
                <a:latin typeface="Times New Roman" panose="02020603050405020304" pitchFamily="18" charset="0"/>
                <a:ea typeface="Calibri" panose="020F0502020204030204" pitchFamily="34" charset="0"/>
              </a:rPr>
              <a:t>(e)</a:t>
            </a:r>
            <a:endParaRPr lang="en-US" sz="2000" dirty="0"/>
          </a:p>
        </p:txBody>
      </p:sp>
      <p:sp>
        <p:nvSpPr>
          <p:cNvPr id="4" name="Rectangle 3"/>
          <p:cNvSpPr/>
          <p:nvPr/>
        </p:nvSpPr>
        <p:spPr>
          <a:xfrm>
            <a:off x="148296" y="1102793"/>
            <a:ext cx="11850821" cy="1384995"/>
          </a:xfrm>
          <a:prstGeom prst="rect">
            <a:avLst/>
          </a:prstGeom>
        </p:spPr>
        <p:txBody>
          <a:bodyPr wrap="square">
            <a:spAutoFit/>
          </a:bodyPr>
          <a:lstStyle/>
          <a:p>
            <a:r>
              <a:rPr lang="en-GB" sz="2800" dirty="0">
                <a:latin typeface="Times New Roman" panose="02020603050405020304" pitchFamily="18" charset="0"/>
                <a:ea typeface="Calibri" panose="020F0502020204030204" pitchFamily="34" charset="0"/>
              </a:rPr>
              <a:t>It prevents rotation of </a:t>
            </a:r>
            <a:r>
              <a:rPr lang="en-GB" sz="2800" i="1" dirty="0">
                <a:latin typeface="Times New Roman" panose="02020603050405020304" pitchFamily="18" charset="0"/>
                <a:ea typeface="Calibri" panose="020F0502020204030204" pitchFamily="34" charset="0"/>
              </a:rPr>
              <a:t>AB</a:t>
            </a:r>
            <a:r>
              <a:rPr lang="en-GB" sz="2800" dirty="0">
                <a:latin typeface="Times New Roman" panose="02020603050405020304" pitchFamily="18" charset="0"/>
                <a:ea typeface="Calibri" panose="020F0502020204030204" pitchFamily="34" charset="0"/>
              </a:rPr>
              <a:t> about the axis </a:t>
            </a:r>
            <a:r>
              <a:rPr lang="en-GB" sz="2800" i="1" dirty="0">
                <a:latin typeface="Times New Roman" panose="02020603050405020304" pitchFamily="18" charset="0"/>
                <a:ea typeface="Calibri" panose="020F0502020204030204" pitchFamily="34" charset="0"/>
              </a:rPr>
              <a:t>AE</a:t>
            </a:r>
            <a:r>
              <a:rPr lang="en-GB" sz="2800" dirty="0">
                <a:latin typeface="Times New Roman" panose="02020603050405020304" pitchFamily="18" charset="0"/>
                <a:ea typeface="Calibri" panose="020F0502020204030204" pitchFamily="34" charset="0"/>
              </a:rPr>
              <a:t> illustrated in Figure S1-6, which is perpendicular to vertical axis </a:t>
            </a:r>
            <a:r>
              <a:rPr lang="en-GB" sz="2800" i="1" dirty="0">
                <a:latin typeface="Times New Roman" panose="02020603050405020304" pitchFamily="18" charset="0"/>
                <a:ea typeface="Calibri" panose="020F0502020204030204" pitchFamily="34" charset="0"/>
              </a:rPr>
              <a:t>CD</a:t>
            </a:r>
            <a:r>
              <a:rPr lang="en-GB" sz="2800" dirty="0">
                <a:latin typeface="Times New Roman" panose="02020603050405020304" pitchFamily="18" charset="0"/>
                <a:ea typeface="Calibri" panose="020F0502020204030204" pitchFamily="34" charset="0"/>
              </a:rPr>
              <a:t> and lies in the plane of the vertical rod and </a:t>
            </a:r>
            <a:r>
              <a:rPr lang="en-GB" sz="2800" i="1" dirty="0">
                <a:latin typeface="Times New Roman" panose="02020603050405020304" pitchFamily="18" charset="0"/>
                <a:ea typeface="Calibri" panose="020F0502020204030204" pitchFamily="34" charset="0"/>
              </a:rPr>
              <a:t>AB</a:t>
            </a:r>
            <a:r>
              <a:rPr lang="en-GB" sz="2800" dirty="0">
                <a:latin typeface="Times New Roman" panose="02020603050405020304" pitchFamily="18" charset="0"/>
                <a:ea typeface="Calibri" panose="020F0502020204030204" pitchFamily="34" charset="0"/>
              </a:rPr>
              <a:t>. That is, the projection of angular velocity ω on </a:t>
            </a:r>
            <a:r>
              <a:rPr lang="en-GB" sz="2800" i="1" dirty="0" err="1">
                <a:latin typeface="Times New Roman" panose="02020603050405020304" pitchFamily="18" charset="0"/>
                <a:ea typeface="Calibri" panose="020F0502020204030204" pitchFamily="34" charset="0"/>
              </a:rPr>
              <a:t>r</a:t>
            </a:r>
            <a:r>
              <a:rPr lang="en-GB" sz="2800" baseline="-25000" dirty="0" err="1">
                <a:latin typeface="Times New Roman" panose="02020603050405020304" pitchFamily="18" charset="0"/>
                <a:ea typeface="Calibri" panose="020F0502020204030204" pitchFamily="34" charset="0"/>
              </a:rPr>
              <a:t>E</a:t>
            </a:r>
            <a:r>
              <a:rPr lang="en-GB" sz="2800" baseline="-25000" dirty="0">
                <a:latin typeface="Times New Roman" panose="02020603050405020304" pitchFamily="18" charset="0"/>
                <a:ea typeface="Calibri" panose="020F0502020204030204" pitchFamily="34" charset="0"/>
              </a:rPr>
              <a:t>/A</a:t>
            </a:r>
            <a:r>
              <a:rPr lang="en-GB" sz="2800" dirty="0">
                <a:latin typeface="Times New Roman" panose="02020603050405020304" pitchFamily="18" charset="0"/>
                <a:ea typeface="Calibri" panose="020F0502020204030204" pitchFamily="34" charset="0"/>
              </a:rPr>
              <a:t> must be zero, which yields</a:t>
            </a:r>
            <a:endParaRPr lang="en-US" sz="2800" dirty="0"/>
          </a:p>
        </p:txBody>
      </p:sp>
    </p:spTree>
    <p:extLst>
      <p:ext uri="{BB962C8B-B14F-4D97-AF65-F5344CB8AC3E}">
        <p14:creationId xmlns:p14="http://schemas.microsoft.com/office/powerpoint/2010/main" val="2582483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63" y="520990"/>
            <a:ext cx="10515600" cy="902412"/>
          </a:xfrm>
        </p:spPr>
        <p:txBody>
          <a:bodyPr/>
          <a:lstStyle/>
          <a:p>
            <a:r>
              <a:rPr lang="en-GB" dirty="0"/>
              <a:t>General 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18</a:t>
            </a:fld>
            <a:endParaRPr lang="en-GB"/>
          </a:p>
        </p:txBody>
      </p:sp>
      <p:pic>
        <p:nvPicPr>
          <p:cNvPr id="4" name="Picture 3"/>
          <p:cNvPicPr>
            <a:picLocks noChangeAspect="1"/>
          </p:cNvPicPr>
          <p:nvPr/>
        </p:nvPicPr>
        <p:blipFill rotWithShape="1">
          <a:blip r:embed="rId2"/>
          <a:srcRect l="15798" t="25817" r="19546" b="46451"/>
          <a:stretch/>
        </p:blipFill>
        <p:spPr>
          <a:xfrm>
            <a:off x="453156" y="1222620"/>
            <a:ext cx="10315013" cy="2487417"/>
          </a:xfrm>
          <a:prstGeom prst="rect">
            <a:avLst/>
          </a:prstGeom>
        </p:spPr>
      </p:pic>
      <p:pic>
        <p:nvPicPr>
          <p:cNvPr id="5" name="Picture 4"/>
          <p:cNvPicPr>
            <a:picLocks noChangeAspect="1"/>
          </p:cNvPicPr>
          <p:nvPr/>
        </p:nvPicPr>
        <p:blipFill rotWithShape="1">
          <a:blip r:embed="rId3"/>
          <a:srcRect l="13852" t="26586" r="16843" b="40722"/>
          <a:stretch/>
        </p:blipFill>
        <p:spPr>
          <a:xfrm>
            <a:off x="148296" y="3680936"/>
            <a:ext cx="11873309" cy="3148928"/>
          </a:xfrm>
          <a:prstGeom prst="rect">
            <a:avLst/>
          </a:prstGeom>
        </p:spPr>
      </p:pic>
    </p:spTree>
    <p:extLst>
      <p:ext uri="{BB962C8B-B14F-4D97-AF65-F5344CB8AC3E}">
        <p14:creationId xmlns:p14="http://schemas.microsoft.com/office/powerpoint/2010/main" val="952989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031" y="788276"/>
            <a:ext cx="10931769" cy="902412"/>
          </a:xfrm>
        </p:spPr>
        <p:txBody>
          <a:bodyPr/>
          <a:lstStyle/>
          <a:p>
            <a:r>
              <a:rPr lang="en-GB" dirty="0"/>
              <a:t>General </a:t>
            </a:r>
            <a:r>
              <a:rPr lang="en-GB" dirty="0" smtClean="0"/>
              <a:t>Motion Equations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1</a:t>
            </a:fld>
            <a:endParaRPr lang="en-GB"/>
          </a:p>
        </p:txBody>
      </p:sp>
      <p:graphicFrame>
        <p:nvGraphicFramePr>
          <p:cNvPr id="5" name="Object 4"/>
          <p:cNvGraphicFramePr>
            <a:graphicFrameLocks noChangeAspect="1"/>
          </p:cNvGraphicFramePr>
          <p:nvPr>
            <p:extLst/>
          </p:nvPr>
        </p:nvGraphicFramePr>
        <p:xfrm>
          <a:off x="745860" y="6197088"/>
          <a:ext cx="6442560" cy="660912"/>
        </p:xfrm>
        <a:graphic>
          <a:graphicData uri="http://schemas.openxmlformats.org/presentationml/2006/ole">
            <mc:AlternateContent xmlns:mc="http://schemas.openxmlformats.org/markup-compatibility/2006">
              <mc:Choice xmlns:v="urn:schemas-microsoft-com:vml" Requires="v">
                <p:oleObj spid="_x0000_s3865" name="Equation" r:id="rId3" imgW="3810000" imgH="266700" progId="Equation.3">
                  <p:embed/>
                </p:oleObj>
              </mc:Choice>
              <mc:Fallback>
                <p:oleObj name="Equation" r:id="rId3" imgW="3810000" imgH="2667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60" y="6197088"/>
                        <a:ext cx="6442560" cy="660912"/>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nvPr>
        </p:nvGraphicFramePr>
        <p:xfrm>
          <a:off x="681840" y="5295256"/>
          <a:ext cx="6921846" cy="766187"/>
        </p:xfrm>
        <a:graphic>
          <a:graphicData uri="http://schemas.openxmlformats.org/presentationml/2006/ole">
            <mc:AlternateContent xmlns:mc="http://schemas.openxmlformats.org/markup-compatibility/2006">
              <mc:Choice xmlns:v="urn:schemas-microsoft-com:vml" Requires="v">
                <p:oleObj spid="_x0000_s3866" name="Equation" r:id="rId5" imgW="1777229" imgH="253890" progId="Equation.3">
                  <p:embed/>
                </p:oleObj>
              </mc:Choice>
              <mc:Fallback>
                <p:oleObj name="Equation" r:id="rId5" imgW="1777229" imgH="253890"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840" y="5295256"/>
                        <a:ext cx="6921846" cy="766187"/>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nvPr>
        </p:nvGraphicFramePr>
        <p:xfrm>
          <a:off x="927275" y="4693388"/>
          <a:ext cx="1775972" cy="538778"/>
        </p:xfrm>
        <a:graphic>
          <a:graphicData uri="http://schemas.openxmlformats.org/presentationml/2006/ole">
            <mc:AlternateContent xmlns:mc="http://schemas.openxmlformats.org/markup-compatibility/2006">
              <mc:Choice xmlns:v="urn:schemas-microsoft-com:vml" Requires="v">
                <p:oleObj spid="_x0000_s3867" name="Equation" r:id="rId7" imgW="850900" imgH="228600" progId="Equation.3">
                  <p:embed/>
                </p:oleObj>
              </mc:Choice>
              <mc:Fallback>
                <p:oleObj name="Equation" r:id="rId7" imgW="850900" imgH="228600" progId="Equation.3">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7275" y="4693388"/>
                        <a:ext cx="1775972" cy="538778"/>
                      </a:xfrm>
                      <a:prstGeom prst="rect">
                        <a:avLst/>
                      </a:prstGeom>
                      <a:noFill/>
                    </p:spPr>
                  </p:pic>
                </p:oleObj>
              </mc:Fallback>
            </mc:AlternateContent>
          </a:graphicData>
        </a:graphic>
      </p:graphicFrame>
      <p:grpSp>
        <p:nvGrpSpPr>
          <p:cNvPr id="11" name="Group 12"/>
          <p:cNvGrpSpPr>
            <a:grpSpLocks/>
          </p:cNvGrpSpPr>
          <p:nvPr/>
        </p:nvGrpSpPr>
        <p:grpSpPr bwMode="auto">
          <a:xfrm>
            <a:off x="927698" y="1860996"/>
            <a:ext cx="2435225" cy="2198688"/>
            <a:chOff x="3082" y="11610"/>
            <a:chExt cx="3834" cy="3462"/>
          </a:xfrm>
        </p:grpSpPr>
        <p:grpSp>
          <p:nvGrpSpPr>
            <p:cNvPr id="12" name="Group 28"/>
            <p:cNvGrpSpPr>
              <a:grpSpLocks/>
            </p:cNvGrpSpPr>
            <p:nvPr/>
          </p:nvGrpSpPr>
          <p:grpSpPr bwMode="auto">
            <a:xfrm>
              <a:off x="3344" y="12840"/>
              <a:ext cx="1785" cy="1920"/>
              <a:chOff x="3825" y="12630"/>
              <a:chExt cx="1785" cy="1920"/>
            </a:xfrm>
          </p:grpSpPr>
          <p:sp>
            <p:nvSpPr>
              <p:cNvPr id="28" name="AutoShape 31"/>
              <p:cNvSpPr>
                <a:spLocks noChangeShapeType="1"/>
              </p:cNvSpPr>
              <p:nvPr/>
            </p:nvSpPr>
            <p:spPr bwMode="auto">
              <a:xfrm>
                <a:off x="4305" y="12630"/>
                <a:ext cx="0" cy="129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30"/>
              <p:cNvSpPr>
                <a:spLocks noChangeShapeType="1"/>
              </p:cNvSpPr>
              <p:nvPr/>
            </p:nvSpPr>
            <p:spPr bwMode="auto">
              <a:xfrm>
                <a:off x="4305" y="13920"/>
                <a:ext cx="13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29"/>
              <p:cNvSpPr>
                <a:spLocks noChangeShapeType="1"/>
              </p:cNvSpPr>
              <p:nvPr/>
            </p:nvSpPr>
            <p:spPr bwMode="auto">
              <a:xfrm flipH="1">
                <a:off x="3825" y="13920"/>
                <a:ext cx="480" cy="63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24"/>
            <p:cNvGrpSpPr>
              <a:grpSpLocks/>
            </p:cNvGrpSpPr>
            <p:nvPr/>
          </p:nvGrpSpPr>
          <p:grpSpPr bwMode="auto">
            <a:xfrm rot="-1182870">
              <a:off x="5117" y="11790"/>
              <a:ext cx="1334" cy="1361"/>
              <a:chOff x="5130" y="12000"/>
              <a:chExt cx="1785" cy="1920"/>
            </a:xfrm>
          </p:grpSpPr>
          <p:sp>
            <p:nvSpPr>
              <p:cNvPr id="25" name="AutoShape 27"/>
              <p:cNvSpPr>
                <a:spLocks noChangeShapeType="1"/>
              </p:cNvSpPr>
              <p:nvPr/>
            </p:nvSpPr>
            <p:spPr bwMode="auto">
              <a:xfrm>
                <a:off x="5610" y="12000"/>
                <a:ext cx="0" cy="129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26"/>
              <p:cNvSpPr>
                <a:spLocks noChangeShapeType="1"/>
              </p:cNvSpPr>
              <p:nvPr/>
            </p:nvSpPr>
            <p:spPr bwMode="auto">
              <a:xfrm>
                <a:off x="5610" y="13290"/>
                <a:ext cx="13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25"/>
              <p:cNvSpPr>
                <a:spLocks noChangeShapeType="1"/>
              </p:cNvSpPr>
              <p:nvPr/>
            </p:nvSpPr>
            <p:spPr bwMode="auto">
              <a:xfrm flipH="1">
                <a:off x="5130" y="13290"/>
                <a:ext cx="480" cy="63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4" name="Text Box 23"/>
            <p:cNvSpPr txBox="1">
              <a:spLocks noChangeArrowheads="1"/>
            </p:cNvSpPr>
            <p:nvPr/>
          </p:nvSpPr>
          <p:spPr bwMode="auto">
            <a:xfrm>
              <a:off x="5017" y="13920"/>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Text Box 22"/>
            <p:cNvSpPr txBox="1">
              <a:spLocks noChangeArrowheads="1"/>
            </p:cNvSpPr>
            <p:nvPr/>
          </p:nvSpPr>
          <p:spPr bwMode="auto">
            <a:xfrm>
              <a:off x="3082" y="14646"/>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Text Box 21"/>
            <p:cNvSpPr txBox="1">
              <a:spLocks noChangeArrowheads="1"/>
            </p:cNvSpPr>
            <p:nvPr/>
          </p:nvSpPr>
          <p:spPr bwMode="auto">
            <a:xfrm>
              <a:off x="3637" y="12528"/>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Z</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Text Box 20"/>
            <p:cNvSpPr txBox="1">
              <a:spLocks noChangeArrowheads="1"/>
            </p:cNvSpPr>
            <p:nvPr/>
          </p:nvSpPr>
          <p:spPr bwMode="auto">
            <a:xfrm>
              <a:off x="6451" y="12203"/>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Text Box 19"/>
            <p:cNvSpPr txBox="1">
              <a:spLocks noChangeArrowheads="1"/>
            </p:cNvSpPr>
            <p:nvPr/>
          </p:nvSpPr>
          <p:spPr bwMode="auto">
            <a:xfrm>
              <a:off x="5193" y="13226"/>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9" name="Text Box 18"/>
            <p:cNvSpPr txBox="1">
              <a:spLocks noChangeArrowheads="1"/>
            </p:cNvSpPr>
            <p:nvPr/>
          </p:nvSpPr>
          <p:spPr bwMode="auto">
            <a:xfrm>
              <a:off x="5017" y="11610"/>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z</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20" name="AutoShape 17"/>
            <p:cNvSpPr>
              <a:spLocks noChangeShapeType="1"/>
            </p:cNvSpPr>
            <p:nvPr/>
          </p:nvSpPr>
          <p:spPr bwMode="auto">
            <a:xfrm flipV="1">
              <a:off x="5544" y="12203"/>
              <a:ext cx="591" cy="61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 Box 16"/>
            <p:cNvSpPr txBox="1">
              <a:spLocks noChangeArrowheads="1"/>
            </p:cNvSpPr>
            <p:nvPr/>
          </p:nvSpPr>
          <p:spPr bwMode="auto">
            <a:xfrm>
              <a:off x="6054" y="11907"/>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22" name="Freeform 15"/>
            <p:cNvSpPr>
              <a:spLocks/>
            </p:cNvSpPr>
            <p:nvPr/>
          </p:nvSpPr>
          <p:spPr bwMode="auto">
            <a:xfrm rot="-2623618">
              <a:off x="4377" y="13151"/>
              <a:ext cx="752" cy="698"/>
            </a:xfrm>
            <a:custGeom>
              <a:avLst/>
              <a:gdLst>
                <a:gd name="T0" fmla="*/ 55 w 752"/>
                <a:gd name="T1" fmla="*/ 126 h 698"/>
                <a:gd name="T2" fmla="*/ 40 w 752"/>
                <a:gd name="T3" fmla="*/ 546 h 698"/>
                <a:gd name="T4" fmla="*/ 295 w 752"/>
                <a:gd name="T5" fmla="*/ 698 h 698"/>
                <a:gd name="T6" fmla="*/ 595 w 752"/>
                <a:gd name="T7" fmla="*/ 546 h 698"/>
                <a:gd name="T8" fmla="*/ 737 w 752"/>
                <a:gd name="T9" fmla="*/ 197 h 698"/>
                <a:gd name="T10" fmla="*/ 505 w 752"/>
                <a:gd name="T11" fmla="*/ 0 h 698"/>
              </a:gdLst>
              <a:ahLst/>
              <a:cxnLst>
                <a:cxn ang="0">
                  <a:pos x="T0" y="T1"/>
                </a:cxn>
                <a:cxn ang="0">
                  <a:pos x="T2" y="T3"/>
                </a:cxn>
                <a:cxn ang="0">
                  <a:pos x="T4" y="T5"/>
                </a:cxn>
                <a:cxn ang="0">
                  <a:pos x="T6" y="T7"/>
                </a:cxn>
                <a:cxn ang="0">
                  <a:pos x="T8" y="T9"/>
                </a:cxn>
                <a:cxn ang="0">
                  <a:pos x="T10" y="T11"/>
                </a:cxn>
              </a:cxnLst>
              <a:rect l="0" t="0" r="r" b="b"/>
              <a:pathLst>
                <a:path w="752" h="698">
                  <a:moveTo>
                    <a:pt x="55" y="126"/>
                  </a:moveTo>
                  <a:cubicBezTo>
                    <a:pt x="55" y="196"/>
                    <a:pt x="0" y="451"/>
                    <a:pt x="40" y="546"/>
                  </a:cubicBezTo>
                  <a:cubicBezTo>
                    <a:pt x="80" y="641"/>
                    <a:pt x="203" y="698"/>
                    <a:pt x="295" y="698"/>
                  </a:cubicBezTo>
                  <a:cubicBezTo>
                    <a:pt x="387" y="698"/>
                    <a:pt x="521" y="629"/>
                    <a:pt x="595" y="546"/>
                  </a:cubicBezTo>
                  <a:cubicBezTo>
                    <a:pt x="669" y="463"/>
                    <a:pt x="752" y="288"/>
                    <a:pt x="737" y="197"/>
                  </a:cubicBezTo>
                  <a:cubicBezTo>
                    <a:pt x="722" y="106"/>
                    <a:pt x="613" y="53"/>
                    <a:pt x="505" y="0"/>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p:cNvSpPr>
              <a:spLocks noChangeShapeType="1"/>
            </p:cNvSpPr>
            <p:nvPr/>
          </p:nvSpPr>
          <p:spPr bwMode="auto">
            <a:xfrm flipV="1">
              <a:off x="3824" y="12821"/>
              <a:ext cx="1720" cy="1309"/>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 Box 13"/>
            <p:cNvSpPr txBox="1">
              <a:spLocks noChangeArrowheads="1"/>
            </p:cNvSpPr>
            <p:nvPr/>
          </p:nvSpPr>
          <p:spPr bwMode="auto">
            <a:xfrm>
              <a:off x="4552" y="12800"/>
              <a:ext cx="46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Ω</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grpSp>
      <p:sp>
        <p:nvSpPr>
          <p:cNvPr id="31" name="Rectangle 41"/>
          <p:cNvSpPr>
            <a:spLocks noChangeArrowheads="1"/>
          </p:cNvSpPr>
          <p:nvPr/>
        </p:nvSpPr>
        <p:spPr bwMode="auto">
          <a:xfrm>
            <a:off x="145127" y="3687679"/>
            <a:ext cx="66718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smtClean="0" bmk="_Toc296268785">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bmk="_Toc296268785">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Figure : A Moving Frame xyz Observed from a Fixed Frame XYZ</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33" name="Object 32"/>
          <p:cNvGraphicFramePr>
            <a:graphicFrameLocks noChangeAspect="1"/>
          </p:cNvGraphicFramePr>
          <p:nvPr>
            <p:extLst>
              <p:ext uri="{D42A27DB-BD31-4B8C-83A1-F6EECF244321}">
                <p14:modId xmlns:p14="http://schemas.microsoft.com/office/powerpoint/2010/main" val="1895003055"/>
              </p:ext>
            </p:extLst>
          </p:nvPr>
        </p:nvGraphicFramePr>
        <p:xfrm>
          <a:off x="7617997" y="3136861"/>
          <a:ext cx="2663743" cy="614710"/>
        </p:xfrm>
        <a:graphic>
          <a:graphicData uri="http://schemas.openxmlformats.org/presentationml/2006/ole">
            <mc:AlternateContent xmlns:mc="http://schemas.openxmlformats.org/markup-compatibility/2006">
              <mc:Choice xmlns:v="urn:schemas-microsoft-com:vml" Requires="v">
                <p:oleObj spid="_x0000_s3868" name="Equation" r:id="rId9" imgW="1079500" imgH="228600" progId="Equation.3">
                  <p:embed/>
                </p:oleObj>
              </mc:Choice>
              <mc:Fallback>
                <p:oleObj name="Equation" r:id="rId9" imgW="1079500" imgH="228600" progId="Equation.3">
                  <p:embed/>
                  <p:pic>
                    <p:nvPicPr>
                      <p:cNvPr id="33"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7997" y="3136861"/>
                        <a:ext cx="2663743" cy="614710"/>
                      </a:xfrm>
                      <a:prstGeom prst="rect">
                        <a:avLst/>
                      </a:prstGeom>
                      <a:noFill/>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1585342245"/>
              </p:ext>
            </p:extLst>
          </p:nvPr>
        </p:nvGraphicFramePr>
        <p:xfrm>
          <a:off x="7603686" y="1945420"/>
          <a:ext cx="2448839" cy="537550"/>
        </p:xfrm>
        <a:graphic>
          <a:graphicData uri="http://schemas.openxmlformats.org/presentationml/2006/ole">
            <mc:AlternateContent xmlns:mc="http://schemas.openxmlformats.org/markup-compatibility/2006">
              <mc:Choice xmlns:v="urn:schemas-microsoft-com:vml" Requires="v">
                <p:oleObj spid="_x0000_s3869" name="Equation" r:id="rId11" imgW="1181100" imgH="228600" progId="Equation.3">
                  <p:embed/>
                </p:oleObj>
              </mc:Choice>
              <mc:Fallback>
                <p:oleObj name="Equation" r:id="rId11" imgW="1181100" imgH="228600" progId="Equation.3">
                  <p:embed/>
                  <p:pic>
                    <p:nvPicPr>
                      <p:cNvPr id="35"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3686" y="1945420"/>
                        <a:ext cx="2448839" cy="537550"/>
                      </a:xfrm>
                      <a:prstGeom prst="rect">
                        <a:avLst/>
                      </a:prstGeom>
                      <a:noFill/>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927643395"/>
              </p:ext>
            </p:extLst>
          </p:nvPr>
        </p:nvGraphicFramePr>
        <p:xfrm>
          <a:off x="7617997" y="2491958"/>
          <a:ext cx="2434528" cy="597566"/>
        </p:xfrm>
        <a:graphic>
          <a:graphicData uri="http://schemas.openxmlformats.org/presentationml/2006/ole">
            <mc:AlternateContent xmlns:mc="http://schemas.openxmlformats.org/markup-compatibility/2006">
              <mc:Choice xmlns:v="urn:schemas-microsoft-com:vml" Requires="v">
                <p:oleObj spid="_x0000_s3870" name="Equation" r:id="rId13" imgW="1066800" imgH="228600" progId="Equation.3">
                  <p:embed/>
                </p:oleObj>
              </mc:Choice>
              <mc:Fallback>
                <p:oleObj name="Equation" r:id="rId13" imgW="1066800" imgH="228600" progId="Equation.3">
                  <p:embed/>
                  <p:pic>
                    <p:nvPicPr>
                      <p:cNvPr id="37" name="Object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7997" y="2491958"/>
                        <a:ext cx="2434528" cy="597566"/>
                      </a:xfrm>
                      <a:prstGeom prst="rect">
                        <a:avLst/>
                      </a:prstGeom>
                      <a:noFill/>
                    </p:spPr>
                  </p:pic>
                </p:oleObj>
              </mc:Fallback>
            </mc:AlternateContent>
          </a:graphicData>
        </a:graphic>
      </p:graphicFrame>
    </p:spTree>
    <p:extLst>
      <p:ext uri="{BB962C8B-B14F-4D97-AF65-F5344CB8AC3E}">
        <p14:creationId xmlns:p14="http://schemas.microsoft.com/office/powerpoint/2010/main" val="172482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63" y="588763"/>
            <a:ext cx="10515600" cy="902412"/>
          </a:xfrm>
        </p:spPr>
        <p:txBody>
          <a:bodyPr/>
          <a:lstStyle/>
          <a:p>
            <a:r>
              <a:rPr lang="en-GB" dirty="0"/>
              <a:t>General 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19</a:t>
            </a:fld>
            <a:endParaRPr lang="en-GB"/>
          </a:p>
        </p:txBody>
      </p:sp>
      <p:pic>
        <p:nvPicPr>
          <p:cNvPr id="4" name="Picture 3"/>
          <p:cNvPicPr>
            <a:picLocks noChangeAspect="1"/>
          </p:cNvPicPr>
          <p:nvPr/>
        </p:nvPicPr>
        <p:blipFill rotWithShape="1">
          <a:blip r:embed="rId2"/>
          <a:srcRect l="13852" t="57355" r="16843" b="10145"/>
          <a:stretch/>
        </p:blipFill>
        <p:spPr>
          <a:xfrm>
            <a:off x="-111371" y="1491175"/>
            <a:ext cx="11873349" cy="3685736"/>
          </a:xfrm>
          <a:prstGeom prst="rect">
            <a:avLst/>
          </a:prstGeom>
        </p:spPr>
      </p:pic>
    </p:spTree>
    <p:extLst>
      <p:ext uri="{BB962C8B-B14F-4D97-AF65-F5344CB8AC3E}">
        <p14:creationId xmlns:p14="http://schemas.microsoft.com/office/powerpoint/2010/main" val="454864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General 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20</a:t>
            </a:fld>
            <a:endParaRPr lang="en-GB"/>
          </a:p>
        </p:txBody>
      </p:sp>
      <p:pic>
        <p:nvPicPr>
          <p:cNvPr id="6" name="Picture 5"/>
          <p:cNvPicPr>
            <a:picLocks noChangeAspect="1"/>
          </p:cNvPicPr>
          <p:nvPr/>
        </p:nvPicPr>
        <p:blipFill rotWithShape="1">
          <a:blip r:embed="rId2"/>
          <a:srcRect l="14500" t="35818" r="17924" b="9952"/>
          <a:stretch/>
        </p:blipFill>
        <p:spPr>
          <a:xfrm>
            <a:off x="689904" y="1795521"/>
            <a:ext cx="10799124" cy="4872565"/>
          </a:xfrm>
          <a:prstGeom prst="rect">
            <a:avLst/>
          </a:prstGeom>
        </p:spPr>
      </p:pic>
    </p:spTree>
    <p:extLst>
      <p:ext uri="{BB962C8B-B14F-4D97-AF65-F5344CB8AC3E}">
        <p14:creationId xmlns:p14="http://schemas.microsoft.com/office/powerpoint/2010/main" val="1180597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9103"/>
            <a:ext cx="10515600" cy="902412"/>
          </a:xfrm>
        </p:spPr>
        <p:txBody>
          <a:bodyPr/>
          <a:lstStyle/>
          <a:p>
            <a:r>
              <a:rPr lang="en-GB" dirty="0"/>
              <a:t>General 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21</a:t>
            </a:fld>
            <a:endParaRPr lang="en-GB"/>
          </a:p>
        </p:txBody>
      </p:sp>
      <p:sp>
        <p:nvSpPr>
          <p:cNvPr id="4" name="Rectangle 3"/>
          <p:cNvSpPr/>
          <p:nvPr/>
        </p:nvSpPr>
        <p:spPr>
          <a:xfrm>
            <a:off x="352863" y="1392396"/>
            <a:ext cx="4613032" cy="5671296"/>
          </a:xfrm>
          <a:prstGeom prst="rect">
            <a:avLst/>
          </a:prstGeom>
        </p:spPr>
        <p:txBody>
          <a:bodyPr wrap="square">
            <a:spAutoFit/>
          </a:bodyPr>
          <a:lstStyle/>
          <a:p>
            <a:pPr>
              <a:lnSpc>
                <a:spcPct val="115000"/>
              </a:lnSpc>
              <a:spcAft>
                <a:spcPts val="1000"/>
              </a:spcAft>
            </a:pPr>
            <a:r>
              <a:rPr lang="en-US" sz="2800" b="1" dirty="0">
                <a:latin typeface="Times New Roman" panose="02020603050405020304" pitchFamily="18" charset="0"/>
                <a:ea typeface="Calibri" panose="020F0502020204030204" pitchFamily="34" charset="0"/>
              </a:rPr>
              <a:t>Example 1- 7</a:t>
            </a:r>
          </a:p>
          <a:p>
            <a:pPr algn="just">
              <a:lnSpc>
                <a:spcPct val="115000"/>
              </a:lnSpc>
              <a:spcAft>
                <a:spcPts val="0"/>
              </a:spcAft>
            </a:pPr>
            <a:r>
              <a:rPr lang="en-GB" sz="2800" dirty="0">
                <a:latin typeface="Times New Roman" panose="02020603050405020304" pitchFamily="18" charset="0"/>
                <a:ea typeface="Calibri" panose="020F0502020204030204" pitchFamily="34" charset="0"/>
              </a:rPr>
              <a:t>In Figure E1-7, the pendulum shown consists of two rods AB and BC. AB is pin supported at A, which allows AB to rotate only in the Y-Z plane. BC spins about the AB, and the sleeve at C slides on BC. Determine the velocity and acceleration of the sleeve at the instant shown. </a:t>
            </a:r>
            <a:endParaRPr lang="en-US" sz="2800" dirty="0">
              <a:effectLst/>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462" y="1612386"/>
            <a:ext cx="6779047" cy="5217478"/>
          </a:xfrm>
          <a:prstGeom prst="rect">
            <a:avLst/>
          </a:prstGeom>
        </p:spPr>
      </p:pic>
    </p:spTree>
    <p:extLst>
      <p:ext uri="{BB962C8B-B14F-4D97-AF65-F5344CB8AC3E}">
        <p14:creationId xmlns:p14="http://schemas.microsoft.com/office/powerpoint/2010/main" val="2565339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96" y="497991"/>
            <a:ext cx="10515600" cy="902412"/>
          </a:xfrm>
        </p:spPr>
        <p:txBody>
          <a:bodyPr/>
          <a:lstStyle/>
          <a:p>
            <a:r>
              <a:rPr lang="en-GB" dirty="0"/>
              <a:t>General Motion Examples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22</a:t>
            </a:fld>
            <a:endParaRPr lang="en-GB"/>
          </a:p>
        </p:txBody>
      </p:sp>
      <p:sp>
        <p:nvSpPr>
          <p:cNvPr id="4" name="Rectangle 3"/>
          <p:cNvSpPr/>
          <p:nvPr/>
        </p:nvSpPr>
        <p:spPr>
          <a:xfrm>
            <a:off x="352862" y="1123367"/>
            <a:ext cx="4611023" cy="1083374"/>
          </a:xfrm>
          <a:prstGeom prst="rect">
            <a:avLst/>
          </a:prstGeom>
        </p:spPr>
        <p:txBody>
          <a:bodyPr wrap="square">
            <a:spAutoFit/>
          </a:bodyPr>
          <a:lstStyle/>
          <a:p>
            <a:pPr>
              <a:lnSpc>
                <a:spcPct val="115000"/>
              </a:lnSpc>
              <a:spcAft>
                <a:spcPts val="0"/>
              </a:spcAft>
            </a:pPr>
            <a:r>
              <a:rPr lang="en-GB" sz="2800" b="1" dirty="0">
                <a:latin typeface="Times New Roman" panose="02020603050405020304" pitchFamily="18" charset="0"/>
                <a:ea typeface="Calibri" panose="020F0502020204030204" pitchFamily="34" charset="0"/>
              </a:rPr>
              <a:t>Solution</a:t>
            </a:r>
            <a:endParaRPr lang="en-US" sz="2800" dirty="0">
              <a:latin typeface="Times New Roman" panose="02020603050405020304" pitchFamily="18" charset="0"/>
              <a:ea typeface="Calibri" panose="020F0502020204030204" pitchFamily="34" charset="0"/>
            </a:endParaRPr>
          </a:p>
          <a:p>
            <a:pPr>
              <a:lnSpc>
                <a:spcPct val="115000"/>
              </a:lnSpc>
              <a:spcAft>
                <a:spcPts val="0"/>
              </a:spcAft>
            </a:pPr>
            <a:r>
              <a:rPr lang="en-GB" sz="2800" dirty="0">
                <a:latin typeface="Times New Roman" panose="02020603050405020304" pitchFamily="18" charset="0"/>
                <a:ea typeface="Calibri" panose="020F0502020204030204" pitchFamily="34" charset="0"/>
              </a:rPr>
              <a:t>The angular velocity of C is </a:t>
            </a:r>
            <a:endParaRPr lang="en-US" sz="2800" dirty="0">
              <a:effectLst/>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rotWithShape="1">
          <a:blip r:embed="rId2"/>
          <a:srcRect l="14717" t="34981" r="18033" b="13413"/>
          <a:stretch/>
        </p:blipFill>
        <p:spPr>
          <a:xfrm>
            <a:off x="568906" y="2206742"/>
            <a:ext cx="10715878" cy="4623122"/>
          </a:xfrm>
          <a:prstGeom prst="rect">
            <a:avLst/>
          </a:prstGeom>
        </p:spPr>
      </p:pic>
    </p:spTree>
    <p:extLst>
      <p:ext uri="{BB962C8B-B14F-4D97-AF65-F5344CB8AC3E}">
        <p14:creationId xmlns:p14="http://schemas.microsoft.com/office/powerpoint/2010/main" val="297198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7255" y="2219641"/>
            <a:ext cx="3357489" cy="1272736"/>
          </a:xfrm>
        </p:spPr>
        <p:txBody>
          <a:bodyPr>
            <a:normAutofit/>
          </a:bodyPr>
          <a:lstStyle/>
          <a:p>
            <a:r>
              <a:rPr lang="en-GB" sz="4000" dirty="0"/>
              <a:t>M</a:t>
            </a:r>
            <a:r>
              <a:rPr lang="en-GB" sz="4000" dirty="0" smtClean="0"/>
              <a:t>E 361</a:t>
            </a:r>
            <a:endParaRPr lang="en-GB" sz="4000" dirty="0"/>
          </a:p>
        </p:txBody>
      </p:sp>
      <p:sp>
        <p:nvSpPr>
          <p:cNvPr id="3" name="Subtitle 2"/>
          <p:cNvSpPr>
            <a:spLocks noGrp="1"/>
          </p:cNvSpPr>
          <p:nvPr>
            <p:ph type="subTitle" idx="1"/>
          </p:nvPr>
        </p:nvSpPr>
        <p:spPr>
          <a:xfrm>
            <a:off x="1568546" y="4644728"/>
            <a:ext cx="9144000" cy="484764"/>
          </a:xfrm>
        </p:spPr>
        <p:txBody>
          <a:bodyPr/>
          <a:lstStyle/>
          <a:p>
            <a:r>
              <a:rPr lang="en-GB" dirty="0"/>
              <a:t>Lecture </a:t>
            </a:r>
            <a:r>
              <a:rPr lang="en-GB" dirty="0" smtClean="0"/>
              <a:t>2</a:t>
            </a:r>
            <a:endParaRPr lang="en-GB" dirty="0"/>
          </a:p>
        </p:txBody>
      </p:sp>
      <p:sp>
        <p:nvSpPr>
          <p:cNvPr id="4" name="Date Placeholder 3"/>
          <p:cNvSpPr>
            <a:spLocks noGrp="1"/>
          </p:cNvSpPr>
          <p:nvPr>
            <p:ph type="dt" sz="half" idx="10"/>
          </p:nvPr>
        </p:nvSpPr>
        <p:spPr>
          <a:xfrm>
            <a:off x="1161757" y="6464739"/>
            <a:ext cx="1243819" cy="365125"/>
          </a:xfrm>
        </p:spPr>
        <p:txBody>
          <a:bodyPr/>
          <a:lstStyle/>
          <a:p>
            <a:r>
              <a:rPr lang="en-GB" sz="1400" b="1" dirty="0">
                <a:solidFill>
                  <a:schemeClr val="bg1"/>
                </a:solidFill>
                <a:latin typeface="Century Gothic" panose="020B0502020202020204" pitchFamily="34" charset="0"/>
              </a:rPr>
              <a:t>Jan 2014</a:t>
            </a:r>
          </a:p>
        </p:txBody>
      </p:sp>
      <p:sp>
        <p:nvSpPr>
          <p:cNvPr id="5" name="Title 1"/>
          <p:cNvSpPr txBox="1">
            <a:spLocks/>
          </p:cNvSpPr>
          <p:nvPr/>
        </p:nvSpPr>
        <p:spPr>
          <a:xfrm>
            <a:off x="633045" y="3309498"/>
            <a:ext cx="11015003" cy="664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055D13"/>
                </a:solidFill>
                <a:latin typeface="Futura Md BT" panose="020B0602020204020303" pitchFamily="34" charset="0"/>
                <a:ea typeface="+mj-ea"/>
                <a:cs typeface="+mj-cs"/>
              </a:defRPr>
            </a:lvl1pPr>
          </a:lstStyle>
          <a:p>
            <a:r>
              <a:rPr lang="en-GB" sz="4000" dirty="0" smtClean="0">
                <a:solidFill>
                  <a:srgbClr val="FFC551"/>
                </a:solidFill>
              </a:rPr>
              <a:t>Industrial Machinery </a:t>
            </a:r>
            <a:r>
              <a:rPr lang="en-GB" sz="4000" dirty="0">
                <a:solidFill>
                  <a:srgbClr val="FFC551"/>
                </a:solidFill>
              </a:rPr>
              <a:t>&amp; </a:t>
            </a:r>
            <a:r>
              <a:rPr lang="en-GB" sz="4000" dirty="0" smtClean="0">
                <a:solidFill>
                  <a:srgbClr val="FFC551"/>
                </a:solidFill>
              </a:rPr>
              <a:t>Automation</a:t>
            </a:r>
            <a:endParaRPr lang="en-GB" sz="4000" dirty="0">
              <a:solidFill>
                <a:srgbClr val="FFC551"/>
              </a:solidFill>
            </a:endParaRPr>
          </a:p>
        </p:txBody>
      </p:sp>
      <p:sp>
        <p:nvSpPr>
          <p:cNvPr id="8" name="Rectangle 7"/>
          <p:cNvSpPr/>
          <p:nvPr/>
        </p:nvSpPr>
        <p:spPr>
          <a:xfrm>
            <a:off x="2350292" y="2246364"/>
            <a:ext cx="7491414" cy="392030"/>
          </a:xfrm>
          <a:prstGeom prst="rect">
            <a:avLst/>
          </a:prstGeom>
        </p:spPr>
        <p:txBody>
          <a:bodyPr wrap="square">
            <a:spAutoFit/>
          </a:bodyPr>
          <a:lstStyle/>
          <a:p>
            <a:pPr algn="ctr">
              <a:lnSpc>
                <a:spcPct val="115000"/>
              </a:lnSpc>
              <a:spcAft>
                <a:spcPts val="1000"/>
              </a:spcAft>
            </a:pPr>
            <a:r>
              <a:rPr lang="en-GB" b="1" cap="all" dirty="0" smtClean="0">
                <a:solidFill>
                  <a:srgbClr val="00B0F0"/>
                </a:solidFill>
                <a:latin typeface="Arial Black" panose="020B0A04020102020204" pitchFamily="34" charset="0"/>
                <a:ea typeface="Calibri" panose="020F0502020204030204" pitchFamily="34" charset="0"/>
                <a:cs typeface="Times New Roman" panose="02020603050405020304" pitchFamily="18" charset="0"/>
              </a:rPr>
              <a:t>MSc mechanical engineering</a:t>
            </a:r>
            <a:endParaRPr lang="en-GB" b="1" cap="all" dirty="0">
              <a:solidFill>
                <a:srgbClr val="00B0F0"/>
              </a:solidFill>
              <a:latin typeface="Arial Black" panose="020B0A04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6389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3946" y="518727"/>
            <a:ext cx="6134686" cy="902412"/>
          </a:xfrm>
        </p:spPr>
        <p:txBody>
          <a:bodyPr/>
          <a:lstStyle/>
          <a:p>
            <a:pPr algn="r">
              <a:lnSpc>
                <a:spcPct val="115000"/>
              </a:lnSpc>
              <a:spcBef>
                <a:spcPts val="1200"/>
              </a:spcBef>
              <a:spcAft>
                <a:spcPts val="300"/>
              </a:spcAft>
            </a:pPr>
            <a:r>
              <a:rPr lang="en-GB" b="1" kern="1600" cap="all" dirty="0">
                <a:latin typeface="Times New Roman" panose="02020603050405020304" pitchFamily="18" charset="0"/>
                <a:cs typeface="Arial" panose="020B0604020202020204" pitchFamily="34" charset="0"/>
              </a:rPr>
              <a:t>RIGID BODY GEOMETRY</a:t>
            </a:r>
            <a:endParaRPr lang="en-US" b="1" kern="1600" cap="all" dirty="0">
              <a:latin typeface="Times New Roman" panose="02020603050405020304" pitchFamily="18"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7E50C373-F1D0-494F-8D6D-366C958B3429}" type="slidenum">
              <a:rPr lang="en-GB" smtClean="0"/>
              <a:t>24</a:t>
            </a:fld>
            <a:endParaRPr lang="en-GB"/>
          </a:p>
        </p:txBody>
      </p:sp>
      <p:sp>
        <p:nvSpPr>
          <p:cNvPr id="5" name="Rectangle 4"/>
          <p:cNvSpPr/>
          <p:nvPr/>
        </p:nvSpPr>
        <p:spPr>
          <a:xfrm>
            <a:off x="-167642" y="1248818"/>
            <a:ext cx="7528131" cy="548099"/>
          </a:xfrm>
          <a:prstGeom prst="rect">
            <a:avLst/>
          </a:prstGeom>
        </p:spPr>
        <p:txBody>
          <a:bodyPr wrap="square">
            <a:spAutoFit/>
          </a:bodyPr>
          <a:lstStyle/>
          <a:p>
            <a:pPr lvl="1">
              <a:lnSpc>
                <a:spcPct val="115000"/>
              </a:lnSpc>
              <a:spcAft>
                <a:spcPts val="0"/>
              </a:spcAft>
              <a:buSzPts val="1400"/>
            </a:pPr>
            <a:r>
              <a:rPr lang="en-US" sz="2800" b="1" dirty="0">
                <a:latin typeface="Times New Roman" panose="02020603050405020304" pitchFamily="18" charset="0"/>
                <a:ea typeface="Times New Roman" panose="02020603050405020304" pitchFamily="18" charset="0"/>
              </a:rPr>
              <a:t>Centre of </a:t>
            </a:r>
            <a:r>
              <a:rPr lang="en-US" sz="2800" b="1" dirty="0" smtClean="0">
                <a:latin typeface="Times New Roman" panose="02020603050405020304" pitchFamily="18" charset="0"/>
                <a:ea typeface="Times New Roman" panose="02020603050405020304" pitchFamily="18" charset="0"/>
              </a:rPr>
              <a:t>Mass: </a:t>
            </a:r>
            <a:r>
              <a:rPr lang="en-GB" sz="2800" b="1" dirty="0" smtClean="0">
                <a:latin typeface="Times New Roman" panose="02020603050405020304" pitchFamily="18" charset="0"/>
                <a:cs typeface="Arial" panose="020B0604020202020204" pitchFamily="34" charset="0"/>
              </a:rPr>
              <a:t>Summation </a:t>
            </a:r>
            <a:r>
              <a:rPr lang="en-GB" sz="2800" b="1" dirty="0">
                <a:latin typeface="Times New Roman" panose="02020603050405020304" pitchFamily="18" charset="0"/>
                <a:cs typeface="Arial" panose="020B0604020202020204" pitchFamily="34" charset="0"/>
              </a:rPr>
              <a:t>Method</a:t>
            </a:r>
            <a:endParaRPr lang="en-US" sz="2800" b="1" dirty="0">
              <a:effectLst/>
              <a:latin typeface="Times New Roman" panose="02020603050405020304" pitchFamily="18" charset="0"/>
              <a:cs typeface="Arial" panose="020B0604020202020204"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269580474"/>
              </p:ext>
            </p:extLst>
          </p:nvPr>
        </p:nvGraphicFramePr>
        <p:xfrm>
          <a:off x="649274" y="2593639"/>
          <a:ext cx="1615624" cy="807813"/>
        </p:xfrm>
        <a:graphic>
          <a:graphicData uri="http://schemas.openxmlformats.org/presentationml/2006/ole">
            <mc:AlternateContent xmlns:mc="http://schemas.openxmlformats.org/markup-compatibility/2006">
              <mc:Choice xmlns:v="urn:schemas-microsoft-com:vml" Requires="v">
                <p:oleObj spid="_x0000_s14643" name="Equation" r:id="rId3" imgW="939392" imgH="431613" progId="Equation.3">
                  <p:embed/>
                </p:oleObj>
              </mc:Choice>
              <mc:Fallback>
                <p:oleObj name="Equation" r:id="rId3" imgW="939392" imgH="431613"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74" y="2593639"/>
                        <a:ext cx="1615624" cy="807813"/>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56152863"/>
              </p:ext>
            </p:extLst>
          </p:nvPr>
        </p:nvGraphicFramePr>
        <p:xfrm>
          <a:off x="754744" y="3473638"/>
          <a:ext cx="1293570" cy="899875"/>
        </p:xfrm>
        <a:graphic>
          <a:graphicData uri="http://schemas.openxmlformats.org/presentationml/2006/ole">
            <mc:AlternateContent xmlns:mc="http://schemas.openxmlformats.org/markup-compatibility/2006">
              <mc:Choice xmlns:v="urn:schemas-microsoft-com:vml" Requires="v">
                <p:oleObj spid="_x0000_s14644" name="Equation" r:id="rId5" imgW="660113" imgH="431613" progId="Equation.3">
                  <p:embed/>
                </p:oleObj>
              </mc:Choice>
              <mc:Fallback>
                <p:oleObj name="Equation" r:id="rId5" imgW="660113" imgH="431613"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744" y="3473638"/>
                        <a:ext cx="1293570" cy="899875"/>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92142572"/>
              </p:ext>
            </p:extLst>
          </p:nvPr>
        </p:nvGraphicFramePr>
        <p:xfrm>
          <a:off x="4271752" y="6107356"/>
          <a:ext cx="2469446" cy="512885"/>
        </p:xfrm>
        <a:graphic>
          <a:graphicData uri="http://schemas.openxmlformats.org/presentationml/2006/ole">
            <mc:AlternateContent xmlns:mc="http://schemas.openxmlformats.org/markup-compatibility/2006">
              <mc:Choice xmlns:v="urn:schemas-microsoft-com:vml" Requires="v">
                <p:oleObj spid="_x0000_s14645" name="Equation" r:id="rId7" imgW="1244600" imgH="228600" progId="Equation.3">
                  <p:embed/>
                </p:oleObj>
              </mc:Choice>
              <mc:Fallback>
                <p:oleObj name="Equation" r:id="rId7" imgW="1244600" imgH="2286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1752" y="6107356"/>
                        <a:ext cx="2469446" cy="512885"/>
                      </a:xfrm>
                      <a:prstGeom prst="rect">
                        <a:avLst/>
                      </a:prstGeom>
                      <a:noFill/>
                    </p:spPr>
                  </p:pic>
                </p:oleObj>
              </mc:Fallback>
            </mc:AlternateContent>
          </a:graphicData>
        </a:graphic>
      </p:graphicFrame>
      <p:sp>
        <p:nvSpPr>
          <p:cNvPr id="9" name="Rectangle 4"/>
          <p:cNvSpPr>
            <a:spLocks noChangeArrowheads="1"/>
          </p:cNvSpPr>
          <p:nvPr/>
        </p:nvSpPr>
        <p:spPr bwMode="auto">
          <a:xfrm>
            <a:off x="145346" y="1637570"/>
            <a:ext cx="557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location of the centre of mass G is defined as </a:t>
            </a:r>
            <a:endParaRPr kumimoji="0" lang="en-US" altLang="en-US" sz="2400" b="0" i="0" u="none" strike="noStrike" cap="none" normalizeH="0" baseline="0" dirty="0" smtClean="0">
              <a:ln>
                <a:noFill/>
              </a:ln>
              <a:solidFill>
                <a:schemeClr val="tx1"/>
              </a:solidFill>
              <a:effectLst/>
            </a:endParaRPr>
          </a:p>
        </p:txBody>
      </p:sp>
      <p:sp>
        <p:nvSpPr>
          <p:cNvPr id="10" name="Rectangle 5"/>
          <p:cNvSpPr>
            <a:spLocks noChangeArrowheads="1"/>
          </p:cNvSpPr>
          <p:nvPr/>
        </p:nvSpPr>
        <p:spPr bwMode="auto">
          <a:xfrm>
            <a:off x="1256590" y="2945103"/>
            <a:ext cx="400530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Equation 10</a:t>
            </a:r>
            <a:endParaRPr kumimoji="0" lang="en-US" altLang="en-US" b="0" i="0" u="none" strike="noStrike" cap="none" normalizeH="0" baseline="0" dirty="0" smtClean="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GB"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where </a:t>
            </a:r>
            <a:r>
              <a:rPr kumimoji="0" lang="en-GB"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GB"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148296" y="4498585"/>
            <a:ext cx="564759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Note that</a:t>
            </a:r>
            <a:r>
              <a:rPr kumimoji="0" lang="en-GB"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GB"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t>
            </a:r>
            <a:r>
              <a:rPr kumimoji="0" lang="en-GB" altLang="en-US" sz="2800" b="0" i="1" u="none" strike="noStrike" cap="none" normalizeH="0" baseline="-3000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a:t>
            </a:r>
            <a:r>
              <a:rPr kumimoji="0" lang="en-GB"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is a three-dimensional vector representing the x, y and z coordinates of the centre of mass. That is, 						</a:t>
            </a:r>
            <a:endParaRPr kumimoji="0" lang="en-GB"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2"/>
          <p:cNvSpPr/>
          <p:nvPr/>
        </p:nvSpPr>
        <p:spPr>
          <a:xfrm>
            <a:off x="4037001" y="3729088"/>
            <a:ext cx="1370953" cy="369332"/>
          </a:xfrm>
          <a:prstGeom prst="rect">
            <a:avLst/>
          </a:prstGeom>
        </p:spPr>
        <p:txBody>
          <a:bodyPr wrap="none">
            <a:spAutoFit/>
          </a:bodyPr>
          <a:lstStyle/>
          <a:p>
            <a:pPr lvl="0" algn="just" eaLnBrk="0" fontAlgn="base" hangingPunct="0">
              <a:spcBef>
                <a:spcPct val="0"/>
              </a:spcBef>
              <a:spcAft>
                <a:spcPct val="0"/>
              </a:spcAft>
            </a:pPr>
            <a:r>
              <a:rPr lang="en-GB" altLang="en-US" b="1" dirty="0">
                <a:latin typeface="Times New Roman" panose="02020603050405020304" pitchFamily="18" charset="0"/>
                <a:ea typeface="Calibri" panose="020F0502020204030204" pitchFamily="34" charset="0"/>
                <a:cs typeface="Times New Roman" panose="02020603050405020304" pitchFamily="18" charset="0"/>
              </a:rPr>
              <a:t>Equation 11</a:t>
            </a:r>
            <a:endParaRPr lang="en-US" altLang="en-US" sz="1600" dirty="0"/>
          </a:p>
        </p:txBody>
      </p:sp>
      <p:pic>
        <p:nvPicPr>
          <p:cNvPr id="41" name="Picture 40"/>
          <p:cNvPicPr>
            <a:picLocks noChangeAspect="1"/>
          </p:cNvPicPr>
          <p:nvPr/>
        </p:nvPicPr>
        <p:blipFill rotWithShape="1">
          <a:blip r:embed="rId9"/>
          <a:srcRect l="31164" t="48702" r="33157" b="7147"/>
          <a:stretch/>
        </p:blipFill>
        <p:spPr>
          <a:xfrm>
            <a:off x="6028442" y="1421139"/>
            <a:ext cx="5959128" cy="4145880"/>
          </a:xfrm>
          <a:prstGeom prst="rect">
            <a:avLst/>
          </a:prstGeom>
        </p:spPr>
      </p:pic>
    </p:spTree>
    <p:extLst>
      <p:ext uri="{BB962C8B-B14F-4D97-AF65-F5344CB8AC3E}">
        <p14:creationId xmlns:p14="http://schemas.microsoft.com/office/powerpoint/2010/main" val="4060252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kern="1600" cap="all" dirty="0">
                <a:latin typeface="Times New Roman" panose="02020603050405020304" pitchFamily="18" charset="0"/>
                <a:cs typeface="Arial" panose="020B0604020202020204" pitchFamily="34" charset="0"/>
              </a:rPr>
              <a:t>RIGID BODY GEOMETRY</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25</a:t>
            </a:fld>
            <a:endParaRPr lang="en-GB"/>
          </a:p>
        </p:txBody>
      </p:sp>
      <p:sp>
        <p:nvSpPr>
          <p:cNvPr id="5" name="Rectangle 4"/>
          <p:cNvSpPr/>
          <p:nvPr/>
        </p:nvSpPr>
        <p:spPr>
          <a:xfrm>
            <a:off x="148296" y="1457197"/>
            <a:ext cx="6164051" cy="3211648"/>
          </a:xfrm>
          <a:prstGeom prst="rect">
            <a:avLst/>
          </a:prstGeom>
        </p:spPr>
        <p:txBody>
          <a:bodyPr wrap="square">
            <a:spAutoFit/>
          </a:bodyPr>
          <a:lstStyle/>
          <a:p>
            <a:pPr lvl="2">
              <a:lnSpc>
                <a:spcPct val="115000"/>
              </a:lnSpc>
              <a:spcBef>
                <a:spcPts val="1200"/>
              </a:spcBef>
              <a:spcAft>
                <a:spcPts val="300"/>
              </a:spcAft>
            </a:pPr>
            <a:r>
              <a:rPr lang="en-GB" sz="2800" b="1" dirty="0">
                <a:latin typeface="Times New Roman" panose="02020603050405020304" pitchFamily="18" charset="0"/>
                <a:cs typeface="Arial" panose="020B0604020202020204" pitchFamily="34" charset="0"/>
              </a:rPr>
              <a:t>Integration Method</a:t>
            </a:r>
            <a:endParaRPr lang="en-US" sz="2800" b="1" dirty="0">
              <a:latin typeface="Times New Roman" panose="02020603050405020304" pitchFamily="18" charset="0"/>
              <a:cs typeface="Arial" panose="020B0604020202020204" pitchFamily="34" charset="0"/>
            </a:endParaRPr>
          </a:p>
          <a:p>
            <a:r>
              <a:rPr lang="en-GB" sz="2800" dirty="0">
                <a:latin typeface="Times New Roman" panose="02020603050405020304" pitchFamily="18" charset="0"/>
                <a:ea typeface="Calibri" panose="020F0502020204030204" pitchFamily="34" charset="0"/>
              </a:rPr>
              <a:t>Equations 10 and 11 are useful when the rigid body involved is constituted </a:t>
            </a:r>
            <a:r>
              <a:rPr lang="en-GB" sz="2800" dirty="0" smtClean="0">
                <a:latin typeface="Times New Roman" panose="02020603050405020304" pitchFamily="18" charset="0"/>
                <a:ea typeface="Calibri" panose="020F0502020204030204" pitchFamily="34" charset="0"/>
              </a:rPr>
              <a:t>of </a:t>
            </a:r>
            <a:r>
              <a:rPr lang="en-GB" sz="2800" dirty="0">
                <a:latin typeface="Times New Roman" panose="02020603050405020304" pitchFamily="18" charset="0"/>
                <a:ea typeface="Calibri" panose="020F0502020204030204" pitchFamily="34" charset="0"/>
              </a:rPr>
              <a:t>discrete parts. As </a:t>
            </a:r>
            <a:r>
              <a:rPr lang="en-GB" sz="2800" i="1" dirty="0">
                <a:latin typeface="Times New Roman" panose="02020603050405020304" pitchFamily="18" charset="0"/>
                <a:ea typeface="Calibri" panose="020F0502020204030204" pitchFamily="34" charset="0"/>
              </a:rPr>
              <a:t>n</a:t>
            </a:r>
            <a:r>
              <a:rPr lang="en-GB" sz="2800" dirty="0">
                <a:latin typeface="Times New Roman" panose="02020603050405020304" pitchFamily="18" charset="0"/>
                <a:ea typeface="Calibri" panose="020F0502020204030204" pitchFamily="34" charset="0"/>
              </a:rPr>
              <a:t>→∞, each particle </a:t>
            </a:r>
            <a:r>
              <a:rPr lang="en-GB" sz="2800" dirty="0" smtClean="0">
                <a:latin typeface="Times New Roman" panose="02020603050405020304" pitchFamily="18" charset="0"/>
                <a:ea typeface="Calibri" panose="020F0502020204030204" pitchFamily="34" charset="0"/>
              </a:rPr>
              <a:t>becomes </a:t>
            </a:r>
            <a:r>
              <a:rPr lang="en-GB" sz="2800" i="1" dirty="0" err="1" smtClean="0">
                <a:latin typeface="Times New Roman" panose="02020603050405020304" pitchFamily="18" charset="0"/>
                <a:ea typeface="Calibri" panose="020F0502020204030204" pitchFamily="34" charset="0"/>
              </a:rPr>
              <a:t>dm</a:t>
            </a:r>
            <a:r>
              <a:rPr lang="en-GB" sz="2800" dirty="0" smtClean="0">
                <a:latin typeface="Times New Roman" panose="02020603050405020304" pitchFamily="18" charset="0"/>
                <a:ea typeface="Calibri" panose="020F0502020204030204" pitchFamily="34" charset="0"/>
              </a:rPr>
              <a:t> (Figure 8). </a:t>
            </a:r>
            <a:r>
              <a:rPr lang="en-GB" sz="2800" dirty="0">
                <a:latin typeface="Times New Roman" panose="02020603050405020304" pitchFamily="18" charset="0"/>
                <a:ea typeface="Calibri" panose="020F0502020204030204" pitchFamily="34" charset="0"/>
              </a:rPr>
              <a:t>Then, the location of centre of mass </a:t>
            </a:r>
            <a:r>
              <a:rPr lang="en-GB" sz="2800" i="1" dirty="0">
                <a:latin typeface="Times New Roman" panose="02020603050405020304" pitchFamily="18" charset="0"/>
                <a:ea typeface="Calibri" panose="020F0502020204030204" pitchFamily="34" charset="0"/>
              </a:rPr>
              <a:t>G</a:t>
            </a:r>
            <a:r>
              <a:rPr lang="en-GB" sz="2800" dirty="0">
                <a:latin typeface="Times New Roman" panose="02020603050405020304" pitchFamily="18" charset="0"/>
                <a:ea typeface="Calibri" panose="020F0502020204030204" pitchFamily="34" charset="0"/>
              </a:rPr>
              <a:t> may be defined as </a:t>
            </a:r>
            <a:endParaRPr lang="en-US" sz="2800" dirty="0"/>
          </a:p>
        </p:txBody>
      </p:sp>
      <p:graphicFrame>
        <p:nvGraphicFramePr>
          <p:cNvPr id="7" name="Object 6"/>
          <p:cNvGraphicFramePr>
            <a:graphicFrameLocks noChangeAspect="1"/>
          </p:cNvGraphicFramePr>
          <p:nvPr>
            <p:extLst>
              <p:ext uri="{D42A27DB-BD31-4B8C-83A1-F6EECF244321}">
                <p14:modId xmlns:p14="http://schemas.microsoft.com/office/powerpoint/2010/main" val="1256356791"/>
              </p:ext>
            </p:extLst>
          </p:nvPr>
        </p:nvGraphicFramePr>
        <p:xfrm>
          <a:off x="1672419" y="4525033"/>
          <a:ext cx="1810862" cy="905431"/>
        </p:xfrm>
        <a:graphic>
          <a:graphicData uri="http://schemas.openxmlformats.org/presentationml/2006/ole">
            <mc:AlternateContent xmlns:mc="http://schemas.openxmlformats.org/markup-compatibility/2006">
              <mc:Choice xmlns:v="urn:schemas-microsoft-com:vml" Requires="v">
                <p:oleObj spid="_x0000_s15529" name="Equation" r:id="rId3" imgW="901700" imgH="457200" progId="Equation.3">
                  <p:embed/>
                </p:oleObj>
              </mc:Choice>
              <mc:Fallback>
                <p:oleObj name="Equation" r:id="rId3" imgW="901700" imgH="4572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419" y="4525033"/>
                        <a:ext cx="1810862" cy="905431"/>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588339953"/>
              </p:ext>
            </p:extLst>
          </p:nvPr>
        </p:nvGraphicFramePr>
        <p:xfrm>
          <a:off x="2073951" y="5616266"/>
          <a:ext cx="1409330" cy="837428"/>
        </p:xfrm>
        <a:graphic>
          <a:graphicData uri="http://schemas.openxmlformats.org/presentationml/2006/ole">
            <mc:AlternateContent xmlns:mc="http://schemas.openxmlformats.org/markup-compatibility/2006">
              <mc:Choice xmlns:v="urn:schemas-microsoft-com:vml" Requires="v">
                <p:oleObj spid="_x0000_s15530" name="Equation" r:id="rId5" imgW="647419" imgH="393529" progId="Equation.3">
                  <p:embed/>
                </p:oleObj>
              </mc:Choice>
              <mc:Fallback>
                <p:oleObj name="Equation" r:id="rId5" imgW="647419" imgH="39352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3951" y="5616266"/>
                        <a:ext cx="1409330" cy="837428"/>
                      </a:xfrm>
                      <a:prstGeom prst="rect">
                        <a:avLst/>
                      </a:prstGeom>
                      <a:noFill/>
                    </p:spPr>
                  </p:pic>
                </p:oleObj>
              </mc:Fallback>
            </mc:AlternateContent>
          </a:graphicData>
        </a:graphic>
      </p:graphicFrame>
      <p:sp>
        <p:nvSpPr>
          <p:cNvPr id="10" name="Rectangle 9"/>
          <p:cNvSpPr/>
          <p:nvPr/>
        </p:nvSpPr>
        <p:spPr>
          <a:xfrm>
            <a:off x="768558" y="5616266"/>
            <a:ext cx="2031325" cy="523220"/>
          </a:xfrm>
          <a:prstGeom prst="rect">
            <a:avLst/>
          </a:prstGeom>
        </p:spPr>
        <p:txBody>
          <a:bodyPr wrap="none">
            <a:spAutoFit/>
          </a:bodyPr>
          <a:lstStyle/>
          <a:p>
            <a:r>
              <a:rPr lang="en-GB" sz="2800" dirty="0">
                <a:latin typeface="Times New Roman" panose="02020603050405020304" pitchFamily="18" charset="0"/>
                <a:ea typeface="Calibri" panose="020F0502020204030204" pitchFamily="34" charset="0"/>
              </a:rPr>
              <a:t>where 	</a:t>
            </a:r>
            <a:endParaRPr lang="en-US" sz="2800" dirty="0"/>
          </a:p>
        </p:txBody>
      </p:sp>
      <p:pic>
        <p:nvPicPr>
          <p:cNvPr id="11" name="Picture 10"/>
          <p:cNvPicPr>
            <a:picLocks noChangeAspect="1"/>
          </p:cNvPicPr>
          <p:nvPr/>
        </p:nvPicPr>
        <p:blipFill rotWithShape="1">
          <a:blip r:embed="rId7"/>
          <a:srcRect l="35152" t="39471" r="26574" b="16682"/>
          <a:stretch/>
        </p:blipFill>
        <p:spPr>
          <a:xfrm>
            <a:off x="6095999" y="2429343"/>
            <a:ext cx="5650523" cy="3639320"/>
          </a:xfrm>
          <a:prstGeom prst="rect">
            <a:avLst/>
          </a:prstGeom>
        </p:spPr>
      </p:pic>
    </p:spTree>
    <p:extLst>
      <p:ext uri="{BB962C8B-B14F-4D97-AF65-F5344CB8AC3E}">
        <p14:creationId xmlns:p14="http://schemas.microsoft.com/office/powerpoint/2010/main" val="1082279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655" y="544768"/>
            <a:ext cx="6282128" cy="902412"/>
          </a:xfrm>
        </p:spPr>
        <p:txBody>
          <a:bodyPr/>
          <a:lstStyle/>
          <a:p>
            <a:r>
              <a:rPr lang="en-GB" b="1" kern="1600" cap="all" dirty="0">
                <a:latin typeface="Times New Roman" panose="02020603050405020304" pitchFamily="18" charset="0"/>
                <a:cs typeface="Arial" panose="020B0604020202020204" pitchFamily="34" charset="0"/>
              </a:rPr>
              <a:t>RIGID BODY GEOMETRY</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26</a:t>
            </a:fld>
            <a:endParaRPr lang="en-GB"/>
          </a:p>
        </p:txBody>
      </p:sp>
      <p:sp>
        <p:nvSpPr>
          <p:cNvPr id="4" name="Rectangle 3"/>
          <p:cNvSpPr/>
          <p:nvPr/>
        </p:nvSpPr>
        <p:spPr>
          <a:xfrm>
            <a:off x="148296" y="1184897"/>
            <a:ext cx="3644215" cy="2369367"/>
          </a:xfrm>
          <a:prstGeom prst="rect">
            <a:avLst/>
          </a:prstGeom>
        </p:spPr>
        <p:txBody>
          <a:bodyPr wrap="square">
            <a:spAutoFit/>
          </a:bodyPr>
          <a:lstStyle/>
          <a:p>
            <a:pPr>
              <a:lnSpc>
                <a:spcPct val="115000"/>
              </a:lnSpc>
              <a:spcAft>
                <a:spcPts val="300"/>
              </a:spcAft>
            </a:pPr>
            <a:r>
              <a:rPr lang="en-US" sz="2800" b="1" dirty="0">
                <a:latin typeface="Times New Roman" panose="02020603050405020304" pitchFamily="18" charset="0"/>
                <a:ea typeface="Calibri" panose="020F0502020204030204" pitchFamily="34" charset="0"/>
              </a:rPr>
              <a:t>Example 2- 2 </a:t>
            </a:r>
          </a:p>
          <a:p>
            <a:pPr>
              <a:lnSpc>
                <a:spcPct val="115000"/>
              </a:lnSpc>
              <a:spcAft>
                <a:spcPts val="1000"/>
              </a:spcAft>
            </a:pPr>
            <a:r>
              <a:rPr lang="en-GB" sz="2800" dirty="0">
                <a:latin typeface="Times New Roman" panose="02020603050405020304" pitchFamily="18" charset="0"/>
                <a:ea typeface="Calibri" panose="020F0502020204030204" pitchFamily="34" charset="0"/>
              </a:rPr>
              <a:t>Find the centre of mass </a:t>
            </a:r>
            <a:endParaRPr lang="en-GB" sz="2800" dirty="0" smtClean="0">
              <a:latin typeface="Times New Roman" panose="02020603050405020304" pitchFamily="18" charset="0"/>
              <a:ea typeface="Calibri" panose="020F0502020204030204" pitchFamily="34" charset="0"/>
            </a:endParaRPr>
          </a:p>
          <a:p>
            <a:pPr>
              <a:lnSpc>
                <a:spcPct val="115000"/>
              </a:lnSpc>
              <a:spcAft>
                <a:spcPts val="1000"/>
              </a:spcAft>
            </a:pPr>
            <a:r>
              <a:rPr lang="en-GB" sz="2800" dirty="0" smtClean="0">
                <a:latin typeface="Times New Roman" panose="02020603050405020304" pitchFamily="18" charset="0"/>
                <a:ea typeface="Calibri" panose="020F0502020204030204" pitchFamily="34" charset="0"/>
              </a:rPr>
              <a:t>of the </a:t>
            </a:r>
            <a:r>
              <a:rPr lang="en-GB" sz="2800" dirty="0">
                <a:latin typeface="Times New Roman" panose="02020603050405020304" pitchFamily="18" charset="0"/>
                <a:ea typeface="Calibri" panose="020F0502020204030204" pitchFamily="34" charset="0"/>
              </a:rPr>
              <a:t>body shown in </a:t>
            </a:r>
            <a:endParaRPr lang="en-GB" sz="2800" dirty="0" smtClean="0">
              <a:latin typeface="Times New Roman" panose="02020603050405020304" pitchFamily="18" charset="0"/>
              <a:ea typeface="Calibri" panose="020F0502020204030204" pitchFamily="34" charset="0"/>
            </a:endParaRPr>
          </a:p>
          <a:p>
            <a:pPr>
              <a:lnSpc>
                <a:spcPct val="115000"/>
              </a:lnSpc>
              <a:spcAft>
                <a:spcPts val="1000"/>
              </a:spcAft>
            </a:pPr>
            <a:r>
              <a:rPr lang="en-GB" sz="2800" dirty="0" smtClean="0">
                <a:latin typeface="Times New Roman" panose="02020603050405020304" pitchFamily="18" charset="0"/>
                <a:ea typeface="Calibri" panose="020F0502020204030204" pitchFamily="34" charset="0"/>
              </a:rPr>
              <a:t>Figure </a:t>
            </a:r>
            <a:r>
              <a:rPr lang="en-GB" sz="2800" dirty="0">
                <a:latin typeface="Times New Roman" panose="02020603050405020304" pitchFamily="18" charset="0"/>
                <a:ea typeface="Calibri" panose="020F0502020204030204" pitchFamily="34" charset="0"/>
              </a:rPr>
              <a:t>E2-2.</a:t>
            </a:r>
            <a:endParaRPr lang="en-US" sz="2800" dirty="0">
              <a:effectLst/>
              <a:latin typeface="Times New Roman" panose="02020603050405020304" pitchFamily="18" charset="0"/>
              <a:ea typeface="Calibri" panose="020F0502020204030204" pitchFamily="34" charset="0"/>
            </a:endParaRPr>
          </a:p>
        </p:txBody>
      </p:sp>
      <p:sp>
        <p:nvSpPr>
          <p:cNvPr id="5" name="Rectangle 5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5" name="Picture 54"/>
          <p:cNvPicPr>
            <a:picLocks noChangeAspect="1"/>
          </p:cNvPicPr>
          <p:nvPr/>
        </p:nvPicPr>
        <p:blipFill rotWithShape="1">
          <a:blip r:embed="rId2"/>
          <a:srcRect l="26074" t="49437" r="44635" b="13497"/>
          <a:stretch/>
        </p:blipFill>
        <p:spPr>
          <a:xfrm>
            <a:off x="4167266" y="1322734"/>
            <a:ext cx="7779895" cy="5535267"/>
          </a:xfrm>
          <a:prstGeom prst="rect">
            <a:avLst/>
          </a:prstGeom>
        </p:spPr>
      </p:pic>
    </p:spTree>
    <p:extLst>
      <p:ext uri="{BB962C8B-B14F-4D97-AF65-F5344CB8AC3E}">
        <p14:creationId xmlns:p14="http://schemas.microsoft.com/office/powerpoint/2010/main" val="2366789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31" y="536644"/>
            <a:ext cx="10515600" cy="902412"/>
          </a:xfrm>
        </p:spPr>
        <p:txBody>
          <a:bodyPr/>
          <a:lstStyle/>
          <a:p>
            <a:r>
              <a:rPr lang="en-GB" b="1" kern="1600" cap="all" dirty="0">
                <a:latin typeface="Times New Roman" panose="02020603050405020304" pitchFamily="18" charset="0"/>
                <a:cs typeface="Arial" panose="020B0604020202020204" pitchFamily="34" charset="0"/>
              </a:rPr>
              <a:t>RIGID BODY GEOMETRY</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27</a:t>
            </a:fld>
            <a:endParaRPr lang="en-GB"/>
          </a:p>
        </p:txBody>
      </p:sp>
      <p:pic>
        <p:nvPicPr>
          <p:cNvPr id="4" name="Picture 3"/>
          <p:cNvPicPr>
            <a:picLocks noChangeAspect="1"/>
          </p:cNvPicPr>
          <p:nvPr/>
        </p:nvPicPr>
        <p:blipFill rotWithShape="1">
          <a:blip r:embed="rId2"/>
          <a:srcRect l="22619" t="56199" r="43030" b="4047"/>
          <a:stretch/>
        </p:blipFill>
        <p:spPr>
          <a:xfrm>
            <a:off x="3658004" y="1439056"/>
            <a:ext cx="8285212" cy="5390808"/>
          </a:xfrm>
          <a:prstGeom prst="rect">
            <a:avLst/>
          </a:prstGeom>
        </p:spPr>
      </p:pic>
    </p:spTree>
    <p:extLst>
      <p:ext uri="{BB962C8B-B14F-4D97-AF65-F5344CB8AC3E}">
        <p14:creationId xmlns:p14="http://schemas.microsoft.com/office/powerpoint/2010/main" val="36721461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2964" y="788276"/>
            <a:ext cx="5861154" cy="590819"/>
          </a:xfrm>
        </p:spPr>
        <p:txBody>
          <a:bodyPr/>
          <a:lstStyle/>
          <a:p>
            <a:pPr algn="ctr"/>
            <a:r>
              <a:rPr lang="en-GB" b="1" kern="1600" cap="all" dirty="0">
                <a:latin typeface="Times New Roman" panose="02020603050405020304" pitchFamily="18" charset="0"/>
                <a:cs typeface="Arial" panose="020B0604020202020204" pitchFamily="34" charset="0"/>
              </a:rPr>
              <a:t>RIGID BODY GEOMETRY</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28</a:t>
            </a:fld>
            <a:endParaRPr lang="en-GB"/>
          </a:p>
        </p:txBody>
      </p:sp>
      <p:pic>
        <p:nvPicPr>
          <p:cNvPr id="4" name="Picture 3"/>
          <p:cNvPicPr>
            <a:picLocks noChangeAspect="1"/>
          </p:cNvPicPr>
          <p:nvPr/>
        </p:nvPicPr>
        <p:blipFill rotWithShape="1">
          <a:blip r:embed="rId2"/>
          <a:srcRect l="16743" t="40830" r="35675" b="13474"/>
          <a:stretch/>
        </p:blipFill>
        <p:spPr>
          <a:xfrm>
            <a:off x="3102964" y="1536621"/>
            <a:ext cx="8814216" cy="5163981"/>
          </a:xfrm>
          <a:prstGeom prst="rect">
            <a:avLst/>
          </a:prstGeom>
        </p:spPr>
      </p:pic>
      <p:pic>
        <p:nvPicPr>
          <p:cNvPr id="5" name="Picture 4"/>
          <p:cNvPicPr>
            <a:picLocks noChangeAspect="1"/>
          </p:cNvPicPr>
          <p:nvPr/>
        </p:nvPicPr>
        <p:blipFill rotWithShape="1">
          <a:blip r:embed="rId3"/>
          <a:srcRect l="23116" t="69224" r="57804" b="13862"/>
          <a:stretch/>
        </p:blipFill>
        <p:spPr>
          <a:xfrm>
            <a:off x="352863" y="1843792"/>
            <a:ext cx="2616808" cy="1304142"/>
          </a:xfrm>
          <a:prstGeom prst="rect">
            <a:avLst/>
          </a:prstGeom>
        </p:spPr>
      </p:pic>
      <p:pic>
        <p:nvPicPr>
          <p:cNvPr id="6" name="Picture 5"/>
          <p:cNvPicPr>
            <a:picLocks noChangeAspect="1"/>
          </p:cNvPicPr>
          <p:nvPr/>
        </p:nvPicPr>
        <p:blipFill rotWithShape="1">
          <a:blip r:embed="rId3"/>
          <a:srcRect l="43448" t="69224" r="44068" b="13862"/>
          <a:stretch/>
        </p:blipFill>
        <p:spPr>
          <a:xfrm>
            <a:off x="557431" y="4079805"/>
            <a:ext cx="2102515" cy="1601470"/>
          </a:xfrm>
          <a:prstGeom prst="rect">
            <a:avLst/>
          </a:prstGeom>
        </p:spPr>
      </p:pic>
    </p:spTree>
    <p:extLst>
      <p:ext uri="{BB962C8B-B14F-4D97-AF65-F5344CB8AC3E}">
        <p14:creationId xmlns:p14="http://schemas.microsoft.com/office/powerpoint/2010/main" val="34664577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Linear, Angular Velocities, Transport Theorem</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2</a:t>
            </a:fld>
            <a:endParaRPr lang="en-GB"/>
          </a:p>
        </p:txBody>
      </p:sp>
      <p:sp>
        <p:nvSpPr>
          <p:cNvPr id="4" name="Rectangle 35"/>
          <p:cNvSpPr>
            <a:spLocks noChangeArrowheads="1"/>
          </p:cNvSpPr>
          <p:nvPr/>
        </p:nvSpPr>
        <p:spPr bwMode="auto">
          <a:xfrm>
            <a:off x="352863" y="1919288"/>
            <a:ext cx="4020323"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Example 1-1</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Find the angular velocity and angular acceleration of sleeve A of Figure E1-1</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0" name="Picture 39"/>
          <p:cNvPicPr>
            <a:picLocks noChangeAspect="1"/>
          </p:cNvPicPr>
          <p:nvPr/>
        </p:nvPicPr>
        <p:blipFill rotWithShape="1">
          <a:blip r:embed="rId2"/>
          <a:srcRect l="23474" t="28703" r="39332" b="5528"/>
          <a:stretch/>
        </p:blipFill>
        <p:spPr>
          <a:xfrm>
            <a:off x="5289453" y="2046848"/>
            <a:ext cx="4839286" cy="4811152"/>
          </a:xfrm>
          <a:prstGeom prst="rect">
            <a:avLst/>
          </a:prstGeom>
        </p:spPr>
      </p:pic>
    </p:spTree>
    <p:extLst>
      <p:ext uri="{BB962C8B-B14F-4D97-AF65-F5344CB8AC3E}">
        <p14:creationId xmlns:p14="http://schemas.microsoft.com/office/powerpoint/2010/main" val="141468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63" y="728315"/>
            <a:ext cx="10515600" cy="575829"/>
          </a:xfrm>
        </p:spPr>
        <p:txBody>
          <a:bodyPr>
            <a:normAutofit fontScale="90000"/>
          </a:bodyPr>
          <a:lstStyle/>
          <a:p>
            <a:r>
              <a:rPr lang="en-GB" b="1" kern="1600" cap="all" dirty="0">
                <a:latin typeface="Times New Roman" panose="02020603050405020304" pitchFamily="18" charset="0"/>
                <a:cs typeface="Arial" panose="020B0604020202020204" pitchFamily="34" charset="0"/>
              </a:rPr>
              <a:t>RIGID BODY GEOMETRY</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29</a:t>
            </a:fld>
            <a:endParaRPr lang="en-GB"/>
          </a:p>
        </p:txBody>
      </p:sp>
      <p:pic>
        <p:nvPicPr>
          <p:cNvPr id="4" name="Picture 3"/>
          <p:cNvPicPr>
            <a:picLocks noChangeAspect="1"/>
          </p:cNvPicPr>
          <p:nvPr/>
        </p:nvPicPr>
        <p:blipFill rotWithShape="1">
          <a:blip r:embed="rId2"/>
          <a:srcRect l="16628" t="38166" r="35648" b="22489"/>
          <a:stretch/>
        </p:blipFill>
        <p:spPr>
          <a:xfrm>
            <a:off x="1195621" y="1304144"/>
            <a:ext cx="10510904" cy="4871804"/>
          </a:xfrm>
          <a:prstGeom prst="rect">
            <a:avLst/>
          </a:prstGeom>
        </p:spPr>
      </p:pic>
    </p:spTree>
    <p:extLst>
      <p:ext uri="{BB962C8B-B14F-4D97-AF65-F5344CB8AC3E}">
        <p14:creationId xmlns:p14="http://schemas.microsoft.com/office/powerpoint/2010/main" val="41325494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kern="1600" cap="all" dirty="0">
                <a:latin typeface="Times New Roman" panose="02020603050405020304" pitchFamily="18" charset="0"/>
                <a:cs typeface="Arial" panose="020B0604020202020204" pitchFamily="34" charset="0"/>
              </a:rPr>
              <a:t>RIGID BODY GEOMETRY</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30</a:t>
            </a:fld>
            <a:endParaRPr lang="en-GB"/>
          </a:p>
        </p:txBody>
      </p:sp>
      <p:pic>
        <p:nvPicPr>
          <p:cNvPr id="4" name="Picture 3"/>
          <p:cNvPicPr>
            <a:picLocks noChangeAspect="1"/>
          </p:cNvPicPr>
          <p:nvPr/>
        </p:nvPicPr>
        <p:blipFill rotWithShape="1">
          <a:blip r:embed="rId2"/>
          <a:srcRect l="16051" t="39600" r="35507" b="17777"/>
          <a:stretch/>
        </p:blipFill>
        <p:spPr>
          <a:xfrm>
            <a:off x="3935196" y="2040629"/>
            <a:ext cx="7848158" cy="3882452"/>
          </a:xfrm>
          <a:prstGeom prst="rect">
            <a:avLst/>
          </a:prstGeom>
        </p:spPr>
      </p:pic>
      <p:pic>
        <p:nvPicPr>
          <p:cNvPr id="5" name="Picture 4"/>
          <p:cNvPicPr>
            <a:picLocks noChangeAspect="1"/>
          </p:cNvPicPr>
          <p:nvPr/>
        </p:nvPicPr>
        <p:blipFill rotWithShape="1">
          <a:blip r:embed="rId3"/>
          <a:srcRect l="23116" t="69224" r="57804" b="13862"/>
          <a:stretch/>
        </p:blipFill>
        <p:spPr>
          <a:xfrm>
            <a:off x="175408" y="4231363"/>
            <a:ext cx="3759788" cy="1873770"/>
          </a:xfrm>
          <a:prstGeom prst="rect">
            <a:avLst/>
          </a:prstGeom>
        </p:spPr>
      </p:pic>
      <p:pic>
        <p:nvPicPr>
          <p:cNvPr id="6" name="Picture 5"/>
          <p:cNvPicPr>
            <a:picLocks noChangeAspect="1"/>
          </p:cNvPicPr>
          <p:nvPr/>
        </p:nvPicPr>
        <p:blipFill rotWithShape="1">
          <a:blip r:embed="rId4"/>
          <a:srcRect l="26582" t="52525" r="45821" b="18767"/>
          <a:stretch/>
        </p:blipFill>
        <p:spPr>
          <a:xfrm>
            <a:off x="206024" y="1690688"/>
            <a:ext cx="3729172" cy="2181070"/>
          </a:xfrm>
          <a:prstGeom prst="rect">
            <a:avLst/>
          </a:prstGeom>
        </p:spPr>
      </p:pic>
    </p:spTree>
    <p:extLst>
      <p:ext uri="{BB962C8B-B14F-4D97-AF65-F5344CB8AC3E}">
        <p14:creationId xmlns:p14="http://schemas.microsoft.com/office/powerpoint/2010/main" val="7574143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kern="1600" cap="all" dirty="0">
                <a:latin typeface="Times New Roman" panose="02020603050405020304" pitchFamily="18" charset="0"/>
                <a:cs typeface="Arial" panose="020B0604020202020204" pitchFamily="34" charset="0"/>
              </a:rPr>
              <a:t>RIGID BODY GEOMETRY</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31</a:t>
            </a:fld>
            <a:endParaRPr lang="en-GB"/>
          </a:p>
        </p:txBody>
      </p:sp>
      <p:pic>
        <p:nvPicPr>
          <p:cNvPr id="4" name="Picture 3"/>
          <p:cNvPicPr>
            <a:picLocks noChangeAspect="1"/>
          </p:cNvPicPr>
          <p:nvPr/>
        </p:nvPicPr>
        <p:blipFill rotWithShape="1">
          <a:blip r:embed="rId2"/>
          <a:srcRect l="25499" t="44108" r="34775" b="29252"/>
          <a:stretch/>
        </p:blipFill>
        <p:spPr>
          <a:xfrm>
            <a:off x="1930661" y="2023671"/>
            <a:ext cx="9423139" cy="3552669"/>
          </a:xfrm>
          <a:prstGeom prst="rect">
            <a:avLst/>
          </a:prstGeom>
        </p:spPr>
      </p:pic>
    </p:spTree>
    <p:extLst>
      <p:ext uri="{BB962C8B-B14F-4D97-AF65-F5344CB8AC3E}">
        <p14:creationId xmlns:p14="http://schemas.microsoft.com/office/powerpoint/2010/main" val="5322970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8276"/>
            <a:ext cx="6669505" cy="902412"/>
          </a:xfrm>
        </p:spPr>
        <p:txBody>
          <a:bodyPr/>
          <a:lstStyle/>
          <a:p>
            <a:r>
              <a:rPr lang="en-GB" b="1" kern="1600" cap="all" dirty="0">
                <a:latin typeface="Times New Roman" panose="02020603050405020304" pitchFamily="18" charset="0"/>
                <a:cs typeface="Arial" panose="020B0604020202020204" pitchFamily="34" charset="0"/>
              </a:rPr>
              <a:t>RIGID BODY GEOMETRY</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32</a:t>
            </a:fld>
            <a:endParaRPr lang="en-GB"/>
          </a:p>
        </p:txBody>
      </p:sp>
      <p:sp>
        <p:nvSpPr>
          <p:cNvPr id="4" name="Rectangle 3"/>
          <p:cNvSpPr/>
          <p:nvPr/>
        </p:nvSpPr>
        <p:spPr>
          <a:xfrm>
            <a:off x="557431" y="1551032"/>
            <a:ext cx="10944758" cy="1121846"/>
          </a:xfrm>
          <a:prstGeom prst="rect">
            <a:avLst/>
          </a:prstGeom>
        </p:spPr>
        <p:txBody>
          <a:bodyPr wrap="square">
            <a:spAutoFit/>
          </a:bodyPr>
          <a:lstStyle/>
          <a:p>
            <a:pPr lvl="2">
              <a:lnSpc>
                <a:spcPct val="115000"/>
              </a:lnSpc>
              <a:spcBef>
                <a:spcPts val="1200"/>
              </a:spcBef>
              <a:spcAft>
                <a:spcPts val="300"/>
              </a:spcAft>
            </a:pPr>
            <a:r>
              <a:rPr lang="en-GB" sz="2800" b="1" dirty="0">
                <a:latin typeface="Times New Roman" panose="02020603050405020304" pitchFamily="18" charset="0"/>
                <a:cs typeface="Arial" panose="020B0604020202020204" pitchFamily="34" charset="0"/>
              </a:rPr>
              <a:t>Velocity and Acceleration of Centre of Mass</a:t>
            </a:r>
            <a:endParaRPr lang="en-US" sz="2800" b="1" dirty="0">
              <a:latin typeface="Times New Roman" panose="02020603050405020304" pitchFamily="18" charset="0"/>
              <a:cs typeface="Arial" panose="020B0604020202020204" pitchFamily="34" charset="0"/>
            </a:endParaRPr>
          </a:p>
          <a:p>
            <a:pPr>
              <a:lnSpc>
                <a:spcPct val="115000"/>
              </a:lnSpc>
              <a:spcAft>
                <a:spcPts val="1000"/>
              </a:spcAft>
            </a:pPr>
            <a:r>
              <a:rPr lang="en-GB" sz="2800" dirty="0" smtClean="0">
                <a:latin typeface="Times New Roman" panose="02020603050405020304" pitchFamily="18" charset="0"/>
                <a:ea typeface="Calibri" panose="020F0502020204030204" pitchFamily="34" charset="0"/>
              </a:rPr>
              <a:t>The </a:t>
            </a:r>
            <a:r>
              <a:rPr lang="en-GB" sz="2800" dirty="0">
                <a:latin typeface="Times New Roman" panose="02020603050405020304" pitchFamily="18" charset="0"/>
                <a:ea typeface="Calibri" panose="020F0502020204030204" pitchFamily="34" charset="0"/>
              </a:rPr>
              <a:t>first and second derivatives of </a:t>
            </a:r>
            <a:r>
              <a:rPr lang="en-GB" sz="2800" dirty="0" smtClean="0">
                <a:latin typeface="Times New Roman" panose="02020603050405020304" pitchFamily="18" charset="0"/>
                <a:ea typeface="Calibri" panose="020F0502020204030204" pitchFamily="34" charset="0"/>
              </a:rPr>
              <a:t>the earlier equations give </a:t>
            </a:r>
            <a:endParaRPr lang="en-US" sz="2800" dirty="0">
              <a:effectLst/>
              <a:latin typeface="Times New Roman" panose="02020603050405020304" pitchFamily="18" charset="0"/>
              <a:ea typeface="Calibri" panose="020F0502020204030204" pitchFamily="34" charset="0"/>
            </a:endParaRPr>
          </a:p>
        </p:txBody>
      </p:sp>
      <p:sp>
        <p:nvSpPr>
          <p:cNvPr id="5" name="Rectangle 2"/>
          <p:cNvSpPr>
            <a:spLocks noChangeArrowheads="1"/>
          </p:cNvSpPr>
          <p:nvPr/>
        </p:nvSpPr>
        <p:spPr bwMode="auto">
          <a:xfrm>
            <a:off x="2418347" y="58593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01090489"/>
              </p:ext>
            </p:extLst>
          </p:nvPr>
        </p:nvGraphicFramePr>
        <p:xfrm>
          <a:off x="1356752" y="2643458"/>
          <a:ext cx="2123189" cy="989447"/>
        </p:xfrm>
        <a:graphic>
          <a:graphicData uri="http://schemas.openxmlformats.org/presentationml/2006/ole">
            <mc:AlternateContent xmlns:mc="http://schemas.openxmlformats.org/markup-compatibility/2006">
              <mc:Choice xmlns:v="urn:schemas-microsoft-com:vml" Requires="v">
                <p:oleObj spid="_x0000_s17615" name="Equation" r:id="rId3" imgW="952087" imgH="431613" progId="Equation.3">
                  <p:embed/>
                </p:oleObj>
              </mc:Choice>
              <mc:Fallback>
                <p:oleObj name="Equation" r:id="rId3" imgW="952087" imgH="431613"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752" y="2643458"/>
                        <a:ext cx="2123189" cy="989447"/>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603388848"/>
              </p:ext>
            </p:extLst>
          </p:nvPr>
        </p:nvGraphicFramePr>
        <p:xfrm>
          <a:off x="4171904" y="2642066"/>
          <a:ext cx="2280076" cy="1062560"/>
        </p:xfrm>
        <a:graphic>
          <a:graphicData uri="http://schemas.openxmlformats.org/presentationml/2006/ole">
            <mc:AlternateContent xmlns:mc="http://schemas.openxmlformats.org/markup-compatibility/2006">
              <mc:Choice xmlns:v="urn:schemas-microsoft-com:vml" Requires="v">
                <p:oleObj spid="_x0000_s17616" name="Equation" r:id="rId5" imgW="965200" imgH="431800" progId="Equation.3">
                  <p:embed/>
                </p:oleObj>
              </mc:Choice>
              <mc:Fallback>
                <p:oleObj name="Equation" r:id="rId5" imgW="965200" imgH="4318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1904" y="2642066"/>
                        <a:ext cx="2280076" cy="1062560"/>
                      </a:xfrm>
                      <a:prstGeom prst="rect">
                        <a:avLst/>
                      </a:prstGeom>
                      <a:noFill/>
                    </p:spPr>
                  </p:pic>
                </p:oleObj>
              </mc:Fallback>
            </mc:AlternateContent>
          </a:graphicData>
        </a:graphic>
      </p:graphicFrame>
      <p:sp>
        <p:nvSpPr>
          <p:cNvPr id="9" name="Rectangle 8"/>
          <p:cNvSpPr>
            <a:spLocks noChangeArrowheads="1"/>
          </p:cNvSpPr>
          <p:nvPr/>
        </p:nvSpPr>
        <p:spPr bwMode="auto">
          <a:xfrm>
            <a:off x="2418347" y="5448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321798425"/>
              </p:ext>
            </p:extLst>
          </p:nvPr>
        </p:nvGraphicFramePr>
        <p:xfrm>
          <a:off x="1129397" y="3744598"/>
          <a:ext cx="2149717" cy="1074859"/>
        </p:xfrm>
        <a:graphic>
          <a:graphicData uri="http://schemas.openxmlformats.org/presentationml/2006/ole">
            <mc:AlternateContent xmlns:mc="http://schemas.openxmlformats.org/markup-compatibility/2006">
              <mc:Choice xmlns:v="urn:schemas-microsoft-com:vml" Requires="v">
                <p:oleObj spid="_x0000_s17617" name="Equation" r:id="rId7" imgW="914400" imgH="457200" progId="Equation.3">
                  <p:embed/>
                </p:oleObj>
              </mc:Choice>
              <mc:Fallback>
                <p:oleObj name="Equation" r:id="rId7" imgW="914400" imgH="4572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9397" y="3744598"/>
                        <a:ext cx="2149717" cy="1074859"/>
                      </a:xfrm>
                      <a:prstGeom prst="rect">
                        <a:avLst/>
                      </a:prstGeom>
                      <a:noFill/>
                    </p:spPr>
                  </p:pic>
                </p:oleObj>
              </mc:Fallback>
            </mc:AlternateContent>
          </a:graphicData>
        </a:graphic>
      </p:graphicFrame>
      <p:sp>
        <p:nvSpPr>
          <p:cNvPr id="11" name="Rectangle 10"/>
          <p:cNvSpPr>
            <a:spLocks noChangeArrowheads="1"/>
          </p:cNvSpPr>
          <p:nvPr/>
        </p:nvSpPr>
        <p:spPr bwMode="auto">
          <a:xfrm>
            <a:off x="6942221" y="5557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1027468367"/>
              </p:ext>
            </p:extLst>
          </p:nvPr>
        </p:nvGraphicFramePr>
        <p:xfrm>
          <a:off x="4171904" y="3744598"/>
          <a:ext cx="2280075" cy="1140039"/>
        </p:xfrm>
        <a:graphic>
          <a:graphicData uri="http://schemas.openxmlformats.org/presentationml/2006/ole">
            <mc:AlternateContent xmlns:mc="http://schemas.openxmlformats.org/markup-compatibility/2006">
              <mc:Choice xmlns:v="urn:schemas-microsoft-com:vml" Requires="v">
                <p:oleObj spid="_x0000_s17618" name="Equation" r:id="rId9" imgW="927100" imgH="457200" progId="Equation.3">
                  <p:embed/>
                </p:oleObj>
              </mc:Choice>
              <mc:Fallback>
                <p:oleObj name="Equation" r:id="rId9" imgW="927100" imgH="4572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1904" y="3744598"/>
                        <a:ext cx="2280075" cy="1140039"/>
                      </a:xfrm>
                      <a:prstGeom prst="rect">
                        <a:avLst/>
                      </a:prstGeom>
                      <a:noFill/>
                    </p:spPr>
                  </p:pic>
                </p:oleObj>
              </mc:Fallback>
            </mc:AlternateContent>
          </a:graphicData>
        </a:graphic>
      </p:graphicFrame>
      <p:sp>
        <p:nvSpPr>
          <p:cNvPr id="13" name="Rectangle 12"/>
          <p:cNvSpPr/>
          <p:nvPr/>
        </p:nvSpPr>
        <p:spPr>
          <a:xfrm>
            <a:off x="348915" y="4874642"/>
            <a:ext cx="10587789" cy="523220"/>
          </a:xfrm>
          <a:prstGeom prst="rect">
            <a:avLst/>
          </a:prstGeom>
        </p:spPr>
        <p:txBody>
          <a:bodyPr wrap="square">
            <a:spAutoFit/>
          </a:bodyPr>
          <a:lstStyle/>
          <a:p>
            <a:r>
              <a:rPr lang="en-GB" sz="2800" i="1" dirty="0" err="1">
                <a:latin typeface="Times New Roman" panose="02020603050405020304" pitchFamily="18" charset="0"/>
                <a:ea typeface="Calibri" panose="020F0502020204030204" pitchFamily="34" charset="0"/>
              </a:rPr>
              <a:t>v</a:t>
            </a:r>
            <a:r>
              <a:rPr lang="en-GB" sz="2800" baseline="-25000" dirty="0" err="1">
                <a:latin typeface="Times New Roman" panose="02020603050405020304" pitchFamily="18" charset="0"/>
                <a:ea typeface="Calibri" panose="020F0502020204030204" pitchFamily="34" charset="0"/>
              </a:rPr>
              <a:t>G</a:t>
            </a:r>
            <a:r>
              <a:rPr lang="en-GB" sz="2800" dirty="0">
                <a:latin typeface="Times New Roman" panose="02020603050405020304" pitchFamily="18" charset="0"/>
                <a:ea typeface="Calibri" panose="020F0502020204030204" pitchFamily="34" charset="0"/>
              </a:rPr>
              <a:t> and </a:t>
            </a:r>
            <a:r>
              <a:rPr lang="en-GB" sz="2800" i="1" dirty="0" err="1">
                <a:latin typeface="Times New Roman" panose="02020603050405020304" pitchFamily="18" charset="0"/>
                <a:ea typeface="Calibri" panose="020F0502020204030204" pitchFamily="34" charset="0"/>
              </a:rPr>
              <a:t>a</a:t>
            </a:r>
            <a:r>
              <a:rPr lang="en-GB" sz="2800" baseline="-25000" dirty="0" err="1">
                <a:latin typeface="Times New Roman" panose="02020603050405020304" pitchFamily="18" charset="0"/>
                <a:ea typeface="Calibri" panose="020F0502020204030204" pitchFamily="34" charset="0"/>
              </a:rPr>
              <a:t>G</a:t>
            </a:r>
            <a:r>
              <a:rPr lang="en-GB" sz="2800" dirty="0">
                <a:latin typeface="Times New Roman" panose="02020603050405020304" pitchFamily="18" charset="0"/>
                <a:ea typeface="Calibri" panose="020F0502020204030204" pitchFamily="34" charset="0"/>
              </a:rPr>
              <a:t> are velocity and acceleration of the centre of mass of the body</a:t>
            </a:r>
            <a:endParaRPr lang="en-US" sz="2800" dirty="0"/>
          </a:p>
        </p:txBody>
      </p:sp>
      <p:sp>
        <p:nvSpPr>
          <p:cNvPr id="14" name="Rectangle 13"/>
          <p:cNvSpPr/>
          <p:nvPr/>
        </p:nvSpPr>
        <p:spPr>
          <a:xfrm>
            <a:off x="7344768" y="2998623"/>
            <a:ext cx="1632316" cy="1569660"/>
          </a:xfrm>
          <a:prstGeom prst="rect">
            <a:avLst/>
          </a:prstGeom>
        </p:spPr>
        <p:txBody>
          <a:bodyPr wrap="square">
            <a:spAutoFit/>
          </a:bodyPr>
          <a:lstStyle/>
          <a:p>
            <a:r>
              <a:rPr lang="en-GB" sz="2400" dirty="0" smtClean="0">
                <a:latin typeface="Times New Roman" panose="02020603050405020304" pitchFamily="18" charset="0"/>
                <a:ea typeface="Calibri" panose="020F0502020204030204" pitchFamily="34" charset="0"/>
              </a:rPr>
              <a:t>Discrete</a:t>
            </a:r>
          </a:p>
          <a:p>
            <a:endParaRPr lang="en-GB" sz="2400" dirty="0">
              <a:latin typeface="Times New Roman" panose="02020603050405020304" pitchFamily="18" charset="0"/>
            </a:endParaRPr>
          </a:p>
          <a:p>
            <a:endParaRPr lang="en-GB" sz="2400" dirty="0" smtClean="0">
              <a:latin typeface="Times New Roman" panose="02020603050405020304" pitchFamily="18" charset="0"/>
            </a:endParaRPr>
          </a:p>
          <a:p>
            <a:r>
              <a:rPr lang="en-GB" sz="2400" dirty="0" smtClean="0">
                <a:latin typeface="Times New Roman" panose="02020603050405020304" pitchFamily="18" charset="0"/>
              </a:rPr>
              <a:t>Continuous</a:t>
            </a:r>
            <a:endParaRPr lang="en-US" sz="2400" dirty="0"/>
          </a:p>
        </p:txBody>
      </p:sp>
    </p:spTree>
    <p:extLst>
      <p:ext uri="{BB962C8B-B14F-4D97-AF65-F5344CB8AC3E}">
        <p14:creationId xmlns:p14="http://schemas.microsoft.com/office/powerpoint/2010/main" val="1737048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2" algn="l" rtl="0">
              <a:lnSpc>
                <a:spcPct val="90000"/>
              </a:lnSpc>
              <a:spcBef>
                <a:spcPct val="0"/>
              </a:spcBef>
            </a:pPr>
            <a:r>
              <a:rPr lang="en-GB" sz="3600" b="1" dirty="0"/>
              <a:t>Moments of Inertia</a:t>
            </a:r>
            <a:r>
              <a:rPr lang="en-US" sz="3600" b="1" dirty="0"/>
              <a:t/>
            </a:r>
            <a:br>
              <a:rPr lang="en-US" sz="3600" b="1" dirty="0"/>
            </a:br>
            <a:endParaRPr lang="en-US" sz="3600" dirty="0"/>
          </a:p>
        </p:txBody>
      </p:sp>
      <p:sp>
        <p:nvSpPr>
          <p:cNvPr id="3" name="Slide Number Placeholder 2"/>
          <p:cNvSpPr>
            <a:spLocks noGrp="1"/>
          </p:cNvSpPr>
          <p:nvPr>
            <p:ph type="sldNum" sz="quarter" idx="12"/>
          </p:nvPr>
        </p:nvSpPr>
        <p:spPr/>
        <p:txBody>
          <a:bodyPr/>
          <a:lstStyle/>
          <a:p>
            <a:fld id="{7E50C373-F1D0-494F-8D6D-366C958B3429}" type="slidenum">
              <a:rPr lang="en-GB" smtClean="0"/>
              <a:t>33</a:t>
            </a:fld>
            <a:endParaRPr lang="en-GB"/>
          </a:p>
        </p:txBody>
      </p:sp>
      <p:sp>
        <p:nvSpPr>
          <p:cNvPr id="4" name="Rectangle 2"/>
          <p:cNvSpPr>
            <a:spLocks noChangeArrowheads="1"/>
          </p:cNvSpPr>
          <p:nvPr/>
        </p:nvSpPr>
        <p:spPr bwMode="auto">
          <a:xfrm>
            <a:off x="671011" y="1296176"/>
            <a:ext cx="9456399"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moment of inertia of differential element of mass </a:t>
            </a:r>
            <a:r>
              <a:rPr kumimoji="0" lang="en-GB" altLang="en-US" sz="28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dm</a:t>
            </a: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about the x axis is </a:t>
            </a:r>
            <a:endParaRPr kumimoji="0" lang="en-US" altLang="en-US" sz="28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092599039"/>
              </p:ext>
            </p:extLst>
          </p:nvPr>
        </p:nvGraphicFramePr>
        <p:xfrm>
          <a:off x="2777551" y="1733717"/>
          <a:ext cx="3956545" cy="600150"/>
        </p:xfrm>
        <a:graphic>
          <a:graphicData uri="http://schemas.openxmlformats.org/presentationml/2006/ole">
            <mc:AlternateContent xmlns:mc="http://schemas.openxmlformats.org/markup-compatibility/2006">
              <mc:Choice xmlns:v="urn:schemas-microsoft-com:vml" Requires="v">
                <p:oleObj spid="_x0000_s18520" name="Equation" r:id="rId3" imgW="1701800" imgH="254000" progId="Equation.3">
                  <p:embed/>
                </p:oleObj>
              </mc:Choice>
              <mc:Fallback>
                <p:oleObj name="Equation" r:id="rId3" imgW="1701800" imgH="2540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551" y="1733717"/>
                        <a:ext cx="3956545" cy="600150"/>
                      </a:xfrm>
                      <a:prstGeom prst="rect">
                        <a:avLst/>
                      </a:prstGeom>
                      <a:noFill/>
                    </p:spPr>
                  </p:pic>
                </p:oleObj>
              </mc:Fallback>
            </mc:AlternateContent>
          </a:graphicData>
        </a:graphic>
      </p:graphicFrame>
      <p:pic>
        <p:nvPicPr>
          <p:cNvPr id="33" name="Picture 32"/>
          <p:cNvPicPr>
            <a:picLocks noChangeAspect="1"/>
          </p:cNvPicPr>
          <p:nvPr/>
        </p:nvPicPr>
        <p:blipFill rotWithShape="1">
          <a:blip r:embed="rId5"/>
          <a:srcRect l="27380" t="42446" r="50929" b="19400"/>
          <a:stretch/>
        </p:blipFill>
        <p:spPr>
          <a:xfrm>
            <a:off x="6970143" y="2035834"/>
            <a:ext cx="4875669" cy="4822166"/>
          </a:xfrm>
          <a:prstGeom prst="rect">
            <a:avLst/>
          </a:prstGeom>
        </p:spPr>
      </p:pic>
      <p:sp>
        <p:nvSpPr>
          <p:cNvPr id="34" name="Rectangle 33"/>
          <p:cNvSpPr/>
          <p:nvPr/>
        </p:nvSpPr>
        <p:spPr>
          <a:xfrm>
            <a:off x="63259" y="5735309"/>
            <a:ext cx="5906220" cy="1083374"/>
          </a:xfrm>
          <a:prstGeom prst="rect">
            <a:avLst/>
          </a:prstGeom>
        </p:spPr>
        <p:txBody>
          <a:bodyPr wrap="square">
            <a:spAutoFit/>
          </a:bodyPr>
          <a:lstStyle/>
          <a:p>
            <a:pPr algn="ctr">
              <a:lnSpc>
                <a:spcPct val="115000"/>
              </a:lnSpc>
              <a:spcAft>
                <a:spcPts val="1000"/>
              </a:spcAft>
            </a:pPr>
            <a:r>
              <a:rPr lang="en-US" sz="2800" b="1" dirty="0">
                <a:latin typeface="Times New Roman" panose="02020603050405020304" pitchFamily="18" charset="0"/>
                <a:ea typeface="Calibri" panose="020F0502020204030204" pitchFamily="34" charset="0"/>
              </a:rPr>
              <a:t>Figure 9: Geometric Dimensions of an Infinitesimal Mass Element</a:t>
            </a:r>
            <a:endParaRPr lang="en-US" sz="2800" b="1" dirty="0">
              <a:effectLst/>
              <a:latin typeface="Times New Roman" panose="02020603050405020304" pitchFamily="18" charset="0"/>
              <a:ea typeface="Calibri" panose="020F0502020204030204" pitchFamily="34" charset="0"/>
            </a:endParaRPr>
          </a:p>
        </p:txBody>
      </p:sp>
      <p:pic>
        <p:nvPicPr>
          <p:cNvPr id="35" name="Picture 34"/>
          <p:cNvPicPr>
            <a:picLocks noChangeAspect="1"/>
          </p:cNvPicPr>
          <p:nvPr/>
        </p:nvPicPr>
        <p:blipFill rotWithShape="1">
          <a:blip r:embed="rId6"/>
          <a:srcRect l="28446" t="40861" r="54132" b="35162"/>
          <a:stretch/>
        </p:blipFill>
        <p:spPr>
          <a:xfrm>
            <a:off x="546133" y="2384472"/>
            <a:ext cx="4209691" cy="3257203"/>
          </a:xfrm>
          <a:prstGeom prst="rect">
            <a:avLst/>
          </a:prstGeom>
        </p:spPr>
      </p:pic>
    </p:spTree>
    <p:extLst>
      <p:ext uri="{BB962C8B-B14F-4D97-AF65-F5344CB8AC3E}">
        <p14:creationId xmlns:p14="http://schemas.microsoft.com/office/powerpoint/2010/main" val="30932295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766" y="550537"/>
            <a:ext cx="10515600" cy="902412"/>
          </a:xfrm>
        </p:spPr>
        <p:txBody>
          <a:bodyPr>
            <a:normAutofit/>
          </a:bodyPr>
          <a:lstStyle/>
          <a:p>
            <a:pPr lvl="2"/>
            <a:r>
              <a:rPr lang="en-GB" sz="2800" b="1" dirty="0"/>
              <a:t>Products of Inertia</a:t>
            </a:r>
            <a:endParaRPr lang="en-US" sz="2800" b="1" dirty="0"/>
          </a:p>
        </p:txBody>
      </p:sp>
      <p:sp>
        <p:nvSpPr>
          <p:cNvPr id="3" name="Slide Number Placeholder 2"/>
          <p:cNvSpPr>
            <a:spLocks noGrp="1"/>
          </p:cNvSpPr>
          <p:nvPr>
            <p:ph type="sldNum" sz="quarter" idx="12"/>
          </p:nvPr>
        </p:nvSpPr>
        <p:spPr/>
        <p:txBody>
          <a:bodyPr/>
          <a:lstStyle/>
          <a:p>
            <a:fld id="{7E50C373-F1D0-494F-8D6D-366C958B3429}" type="slidenum">
              <a:rPr lang="en-GB" smtClean="0"/>
              <a:t>34</a:t>
            </a:fld>
            <a:endParaRPr lang="en-GB"/>
          </a:p>
        </p:txBody>
      </p:sp>
      <p:sp>
        <p:nvSpPr>
          <p:cNvPr id="6" name="Rectangle 2"/>
          <p:cNvSpPr>
            <a:spLocks noChangeArrowheads="1"/>
          </p:cNvSpPr>
          <p:nvPr/>
        </p:nvSpPr>
        <p:spPr bwMode="auto">
          <a:xfrm>
            <a:off x="148295" y="1303735"/>
            <a:ext cx="10548459"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lang="en-GB" altLang="en-US" sz="2800" dirty="0" smtClean="0">
                <a:latin typeface="Times New Roman" panose="02020603050405020304" pitchFamily="18" charset="0"/>
                <a:ea typeface="Calibri" panose="020F0502020204030204" pitchFamily="34" charset="0"/>
                <a:cs typeface="Times New Roman" panose="02020603050405020304" pitchFamily="18" charset="0"/>
              </a:rPr>
              <a:t>T</a:t>
            </a: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 product of inertia for differential element of mass </a:t>
            </a:r>
            <a:r>
              <a:rPr kumimoji="0" lang="en-GB"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dm</a:t>
            </a:r>
            <a:r>
              <a:rPr kumimoji="0" lang="en-GB"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with respect to the planes </a:t>
            </a:r>
            <a:r>
              <a:rPr kumimoji="0" lang="en-GB"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y-z</a:t>
            </a: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n-GB"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x-z </a:t>
            </a: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is </a:t>
            </a:r>
            <a:r>
              <a:rPr kumimoji="0" lang="en-GB"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dirty="0" smtClean="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864092978"/>
              </p:ext>
            </p:extLst>
          </p:nvPr>
        </p:nvGraphicFramePr>
        <p:xfrm>
          <a:off x="5213101" y="2323466"/>
          <a:ext cx="2207422" cy="726834"/>
        </p:xfrm>
        <a:graphic>
          <a:graphicData uri="http://schemas.openxmlformats.org/presentationml/2006/ole">
            <mc:AlternateContent xmlns:mc="http://schemas.openxmlformats.org/markup-compatibility/2006">
              <mc:Choice xmlns:v="urn:schemas-microsoft-com:vml" Requires="v">
                <p:oleObj spid="_x0000_s19694" name="Equation" r:id="rId3" imgW="787400" imgH="241300" progId="Equation.3">
                  <p:embed/>
                </p:oleObj>
              </mc:Choice>
              <mc:Fallback>
                <p:oleObj name="Equation" r:id="rId3" imgW="787400" imgH="2413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101" y="2323466"/>
                        <a:ext cx="2207422" cy="726834"/>
                      </a:xfrm>
                      <a:prstGeom prst="rect">
                        <a:avLst/>
                      </a:prstGeom>
                      <a:noFill/>
                    </p:spPr>
                  </p:pic>
                </p:oleObj>
              </mc:Fallback>
            </mc:AlternateContent>
          </a:graphicData>
        </a:graphic>
      </p:graphicFrame>
      <p:sp>
        <p:nvSpPr>
          <p:cNvPr id="8" name="Rectangle 4"/>
          <p:cNvSpPr>
            <a:spLocks noChangeArrowheads="1"/>
          </p:cNvSpPr>
          <p:nvPr/>
        </p:nvSpPr>
        <p:spPr bwMode="auto">
          <a:xfrm>
            <a:off x="695987" y="2788690"/>
            <a:ext cx="15985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Note that </a:t>
            </a:r>
            <a:endParaRPr kumimoji="0" lang="en-GB" altLang="en-US" sz="2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2084080878"/>
              </p:ext>
            </p:extLst>
          </p:nvPr>
        </p:nvGraphicFramePr>
        <p:xfrm>
          <a:off x="5213101" y="3199501"/>
          <a:ext cx="2158525" cy="777069"/>
        </p:xfrm>
        <a:graphic>
          <a:graphicData uri="http://schemas.openxmlformats.org/presentationml/2006/ole">
            <mc:AlternateContent xmlns:mc="http://schemas.openxmlformats.org/markup-compatibility/2006">
              <mc:Choice xmlns:v="urn:schemas-microsoft-com:vml" Requires="v">
                <p:oleObj spid="_x0000_s19695" name="Equation" r:id="rId5" imgW="698500" imgH="241300" progId="Equation.3">
                  <p:embed/>
                </p:oleObj>
              </mc:Choice>
              <mc:Fallback>
                <p:oleObj name="Equation" r:id="rId5" imgW="698500" imgH="2413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3101" y="3199501"/>
                        <a:ext cx="2158525" cy="777069"/>
                      </a:xfrm>
                      <a:prstGeom prst="rect">
                        <a:avLst/>
                      </a:prstGeom>
                      <a:noFill/>
                    </p:spPr>
                  </p:pic>
                </p:oleObj>
              </mc:Fallback>
            </mc:AlternateContent>
          </a:graphicData>
        </a:graphic>
      </p:graphicFrame>
      <p:sp>
        <p:nvSpPr>
          <p:cNvPr id="10" name="Rectangle 5"/>
          <p:cNvSpPr>
            <a:spLocks noChangeArrowheads="1"/>
          </p:cNvSpPr>
          <p:nvPr/>
        </p:nvSpPr>
        <p:spPr bwMode="auto">
          <a:xfrm>
            <a:off x="695987" y="3976570"/>
            <a:ext cx="5391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since multiplication is commutative</a:t>
            </a:r>
            <a:r>
              <a:rPr kumimoji="0" lang="en-US" altLang="en-US" sz="2800" b="0" i="0" u="none" strike="noStrike" cap="none" normalizeH="0" baseline="0" dirty="0" smtClean="0">
                <a:ln>
                  <a:noFill/>
                </a:ln>
                <a:solidFill>
                  <a:schemeClr val="tx1"/>
                </a:solidFill>
                <a:effectLst/>
              </a:rPr>
              <a:t> </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2087110918"/>
              </p:ext>
            </p:extLst>
          </p:nvPr>
        </p:nvGraphicFramePr>
        <p:xfrm>
          <a:off x="1049013" y="5189577"/>
          <a:ext cx="2505070" cy="1252536"/>
        </p:xfrm>
        <a:graphic>
          <a:graphicData uri="http://schemas.openxmlformats.org/presentationml/2006/ole">
            <mc:AlternateContent xmlns:mc="http://schemas.openxmlformats.org/markup-compatibility/2006">
              <mc:Choice xmlns:v="urn:schemas-microsoft-com:vml" Requires="v">
                <p:oleObj spid="_x0000_s19696" name="Equation" r:id="rId7" imgW="799753" imgH="380835" progId="Equation.3">
                  <p:embed/>
                </p:oleObj>
              </mc:Choice>
              <mc:Fallback>
                <p:oleObj name="Equation" r:id="rId7" imgW="799753" imgH="380835"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9013" y="5189577"/>
                        <a:ext cx="2505070" cy="1252536"/>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26462975"/>
              </p:ext>
            </p:extLst>
          </p:nvPr>
        </p:nvGraphicFramePr>
        <p:xfrm>
          <a:off x="5007943" y="5256710"/>
          <a:ext cx="2430901" cy="1215451"/>
        </p:xfrm>
        <a:graphic>
          <a:graphicData uri="http://schemas.openxmlformats.org/presentationml/2006/ole">
            <mc:AlternateContent xmlns:mc="http://schemas.openxmlformats.org/markup-compatibility/2006">
              <mc:Choice xmlns:v="urn:schemas-microsoft-com:vml" Requires="v">
                <p:oleObj spid="_x0000_s19697" name="Equation" r:id="rId9" imgW="812447" imgH="380835" progId="Equation.3">
                  <p:embed/>
                </p:oleObj>
              </mc:Choice>
              <mc:Fallback>
                <p:oleObj name="Equation" r:id="rId9" imgW="812447" imgH="380835"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7943" y="5256710"/>
                        <a:ext cx="2430901" cy="1215451"/>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042157967"/>
              </p:ext>
            </p:extLst>
          </p:nvPr>
        </p:nvGraphicFramePr>
        <p:xfrm>
          <a:off x="8688198" y="5265028"/>
          <a:ext cx="2565168" cy="1282584"/>
        </p:xfrm>
        <a:graphic>
          <a:graphicData uri="http://schemas.openxmlformats.org/presentationml/2006/ole">
            <mc:AlternateContent xmlns:mc="http://schemas.openxmlformats.org/markup-compatibility/2006">
              <mc:Choice xmlns:v="urn:schemas-microsoft-com:vml" Requires="v">
                <p:oleObj spid="_x0000_s19698" name="Equation" r:id="rId11" imgW="787400" imgH="381000" progId="Equation.3">
                  <p:embed/>
                </p:oleObj>
              </mc:Choice>
              <mc:Fallback>
                <p:oleObj name="Equation" r:id="rId11" imgW="787400" imgH="3810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88198" y="5265028"/>
                        <a:ext cx="2565168" cy="1282584"/>
                      </a:xfrm>
                      <a:prstGeom prst="rect">
                        <a:avLst/>
                      </a:prstGeom>
                      <a:noFill/>
                    </p:spPr>
                  </p:pic>
                </p:oleObj>
              </mc:Fallback>
            </mc:AlternateContent>
          </a:graphicData>
        </a:graphic>
      </p:graphicFrame>
      <p:sp>
        <p:nvSpPr>
          <p:cNvPr id="14" name="Rectangle 9"/>
          <p:cNvSpPr>
            <a:spLocks noChangeArrowheads="1"/>
          </p:cNvSpPr>
          <p:nvPr/>
        </p:nvSpPr>
        <p:spPr bwMode="auto">
          <a:xfrm>
            <a:off x="557431" y="4499790"/>
            <a:ext cx="107131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products of inertia for each combination of planes may be written as </a:t>
            </a:r>
            <a:endParaRPr kumimoji="0" lang="en-US" altLang="en-US" sz="2800" b="0" i="0" u="none" strike="noStrike" cap="none" normalizeH="0" baseline="0" dirty="0" smtClean="0">
              <a:ln>
                <a:noFill/>
              </a:ln>
              <a:solidFill>
                <a:schemeClr val="tx1"/>
              </a:solidFill>
              <a:effectLst/>
            </a:endParaRPr>
          </a:p>
        </p:txBody>
      </p:sp>
      <p:sp>
        <p:nvSpPr>
          <p:cNvPr id="15" name="Rectangle 10"/>
          <p:cNvSpPr>
            <a:spLocks noChangeArrowheads="1"/>
          </p:cNvSpPr>
          <p:nvPr/>
        </p:nvSpPr>
        <p:spPr bwMode="auto">
          <a:xfrm>
            <a:off x="838200" y="53806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altLang="en-US" sz="1100" b="1"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Rectangle 12"/>
          <p:cNvSpPr>
            <a:spLocks noChangeArrowheads="1"/>
          </p:cNvSpPr>
          <p:nvPr/>
        </p:nvSpPr>
        <p:spPr bwMode="auto">
          <a:xfrm>
            <a:off x="838200" y="70761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altLang="en-US" sz="1100" b="1"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GB" altLang="en-US" sz="1200" b="1"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Equation 21</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251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63" y="770934"/>
            <a:ext cx="10515600" cy="902412"/>
          </a:xfrm>
        </p:spPr>
        <p:txBody>
          <a:bodyPr/>
          <a:lstStyle/>
          <a:p>
            <a:r>
              <a:rPr lang="en-GB" b="1" dirty="0"/>
              <a:t>Moments </a:t>
            </a:r>
            <a:r>
              <a:rPr lang="en-GB" b="1" dirty="0" smtClean="0"/>
              <a:t>&amp; Products of Inertia </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35</a:t>
            </a:fld>
            <a:endParaRPr lang="en-GB"/>
          </a:p>
        </p:txBody>
      </p:sp>
      <p:sp>
        <p:nvSpPr>
          <p:cNvPr id="4" name="Rectangle 3"/>
          <p:cNvSpPr/>
          <p:nvPr/>
        </p:nvSpPr>
        <p:spPr>
          <a:xfrm>
            <a:off x="352863" y="1690688"/>
            <a:ext cx="3598101" cy="3539430"/>
          </a:xfrm>
          <a:prstGeom prst="rect">
            <a:avLst/>
          </a:prstGeom>
        </p:spPr>
        <p:txBody>
          <a:bodyPr wrap="none">
            <a:spAutoFit/>
          </a:bodyPr>
          <a:lstStyle/>
          <a:p>
            <a:r>
              <a:rPr lang="en-GB" sz="2800" dirty="0">
                <a:latin typeface="Times New Roman" panose="02020603050405020304" pitchFamily="18" charset="0"/>
                <a:ea typeface="Calibri" panose="020F0502020204030204" pitchFamily="34" charset="0"/>
                <a:cs typeface="Times New Roman" panose="02020603050405020304" pitchFamily="18" charset="0"/>
              </a:rPr>
              <a:t>Example 2- </a:t>
            </a:r>
            <a:r>
              <a:rPr lang="en-GB" sz="2800" dirty="0" smtClean="0">
                <a:latin typeface="Times New Roman" panose="02020603050405020304" pitchFamily="18" charset="0"/>
                <a:ea typeface="Calibri" panose="020F0502020204030204" pitchFamily="34" charset="0"/>
                <a:cs typeface="Times New Roman" panose="02020603050405020304" pitchFamily="18" charset="0"/>
              </a:rPr>
              <a:t>3</a:t>
            </a:r>
          </a:p>
          <a:p>
            <a:r>
              <a:rPr lang="en-GB" sz="2800" dirty="0" smtClean="0">
                <a:latin typeface="Times New Roman" panose="02020603050405020304" pitchFamily="18" charset="0"/>
                <a:cs typeface="Times New Roman" panose="02020603050405020304" pitchFamily="18" charset="0"/>
              </a:rPr>
              <a:t>Find </a:t>
            </a:r>
            <a:r>
              <a:rPr lang="en-GB" sz="2800" dirty="0">
                <a:latin typeface="Times New Roman" panose="02020603050405020304" pitchFamily="18" charset="0"/>
                <a:cs typeface="Times New Roman" panose="02020603050405020304" pitchFamily="18" charset="0"/>
              </a:rPr>
              <a:t>the moments and </a:t>
            </a:r>
            <a:endParaRPr lang="en-GB" sz="2800" dirty="0" smtClean="0">
              <a:latin typeface="Times New Roman" panose="02020603050405020304" pitchFamily="18" charset="0"/>
              <a:cs typeface="Times New Roman" panose="02020603050405020304" pitchFamily="18" charset="0"/>
            </a:endParaRPr>
          </a:p>
          <a:p>
            <a:r>
              <a:rPr lang="en-GB" sz="2800" dirty="0" smtClean="0">
                <a:latin typeface="Times New Roman" panose="02020603050405020304" pitchFamily="18" charset="0"/>
                <a:cs typeface="Times New Roman" panose="02020603050405020304" pitchFamily="18" charset="0"/>
              </a:rPr>
              <a:t>products </a:t>
            </a:r>
            <a:r>
              <a:rPr lang="en-GB" sz="2800" dirty="0">
                <a:latin typeface="Times New Roman" panose="02020603050405020304" pitchFamily="18" charset="0"/>
                <a:cs typeface="Times New Roman" panose="02020603050405020304" pitchFamily="18" charset="0"/>
              </a:rPr>
              <a:t>of inertia of a </a:t>
            </a:r>
            <a:endParaRPr lang="en-GB" sz="2800" dirty="0" smtClean="0">
              <a:latin typeface="Times New Roman" panose="02020603050405020304" pitchFamily="18" charset="0"/>
              <a:cs typeface="Times New Roman" panose="02020603050405020304" pitchFamily="18" charset="0"/>
            </a:endParaRPr>
          </a:p>
          <a:p>
            <a:r>
              <a:rPr lang="en-GB" sz="2800" b="1" dirty="0" smtClean="0">
                <a:latin typeface="Times New Roman" panose="02020603050405020304" pitchFamily="18" charset="0"/>
                <a:cs typeface="Times New Roman" panose="02020603050405020304" pitchFamily="18" charset="0"/>
              </a:rPr>
              <a:t>slender</a:t>
            </a:r>
            <a:r>
              <a:rPr lang="en-GB" sz="2800" dirty="0" smtClean="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of mass m and </a:t>
            </a:r>
            <a:endParaRPr lang="en-GB" sz="2800" dirty="0" smtClean="0">
              <a:latin typeface="Times New Roman" panose="02020603050405020304" pitchFamily="18" charset="0"/>
              <a:cs typeface="Times New Roman" panose="02020603050405020304" pitchFamily="18" charset="0"/>
            </a:endParaRPr>
          </a:p>
          <a:p>
            <a:r>
              <a:rPr lang="en-GB" sz="2800" dirty="0" smtClean="0">
                <a:latin typeface="Times New Roman" panose="02020603050405020304" pitchFamily="18" charset="0"/>
                <a:cs typeface="Times New Roman" panose="02020603050405020304" pitchFamily="18" charset="0"/>
              </a:rPr>
              <a:t>length </a:t>
            </a:r>
            <a:r>
              <a:rPr lang="en-GB" sz="2800" dirty="0">
                <a:latin typeface="Times New Roman" panose="02020603050405020304" pitchFamily="18" charset="0"/>
                <a:cs typeface="Times New Roman" panose="02020603050405020304" pitchFamily="18" charset="0"/>
              </a:rPr>
              <a:t>l about </a:t>
            </a:r>
            <a:r>
              <a:rPr lang="en-GB" sz="2800" dirty="0" smtClean="0">
                <a:latin typeface="Times New Roman" panose="02020603050405020304" pitchFamily="18" charset="0"/>
                <a:cs typeface="Times New Roman" panose="02020603050405020304" pitchFamily="18" charset="0"/>
              </a:rPr>
              <a:t>the </a:t>
            </a:r>
          </a:p>
          <a:p>
            <a:r>
              <a:rPr lang="en-GB" sz="2800" dirty="0" smtClean="0">
                <a:latin typeface="Times New Roman" panose="02020603050405020304" pitchFamily="18" charset="0"/>
                <a:cs typeface="Times New Roman" panose="02020603050405020304" pitchFamily="18" charset="0"/>
              </a:rPr>
              <a:t>x</a:t>
            </a:r>
            <a:r>
              <a:rPr lang="en-GB" sz="2800" dirty="0">
                <a:latin typeface="Times New Roman" panose="02020603050405020304" pitchFamily="18" charset="0"/>
                <a:cs typeface="Times New Roman" panose="02020603050405020304" pitchFamily="18" charset="0"/>
              </a:rPr>
              <a:t>, y and z axes through </a:t>
            </a:r>
            <a:endParaRPr lang="en-GB" sz="2800" dirty="0" smtClean="0">
              <a:latin typeface="Times New Roman" panose="02020603050405020304" pitchFamily="18" charset="0"/>
              <a:cs typeface="Times New Roman" panose="02020603050405020304" pitchFamily="18" charset="0"/>
            </a:endParaRPr>
          </a:p>
          <a:p>
            <a:r>
              <a:rPr lang="en-GB" sz="2800" dirty="0" smtClean="0">
                <a:latin typeface="Times New Roman" panose="02020603050405020304" pitchFamily="18" charset="0"/>
                <a:cs typeface="Times New Roman" panose="02020603050405020304" pitchFamily="18" charset="0"/>
              </a:rPr>
              <a:t>the </a:t>
            </a:r>
            <a:r>
              <a:rPr lang="en-GB" sz="2800" dirty="0">
                <a:latin typeface="Times New Roman" panose="02020603050405020304" pitchFamily="18" charset="0"/>
                <a:cs typeface="Times New Roman" panose="02020603050405020304" pitchFamily="18" charset="0"/>
              </a:rPr>
              <a:t>centre of mass.</a:t>
            </a:r>
            <a:endParaRPr lang="en-US" sz="2800" dirty="0">
              <a:latin typeface="Times New Roman" panose="02020603050405020304" pitchFamily="18" charset="0"/>
              <a:cs typeface="Times New Roman" panose="02020603050405020304" pitchFamily="18" charset="0"/>
            </a:endParaRPr>
          </a:p>
          <a:p>
            <a:r>
              <a:rPr lang="en-GB" sz="2800" dirty="0" smtClean="0">
                <a:latin typeface="Times New Roman" panose="02020603050405020304" pitchFamily="18" charset="0"/>
                <a:ea typeface="Calibri" panose="020F0502020204030204" pitchFamily="34" charset="0"/>
              </a:rPr>
              <a:t> </a:t>
            </a:r>
            <a:endParaRPr lang="en-US" sz="2800" dirty="0"/>
          </a:p>
        </p:txBody>
      </p:sp>
      <p:pic>
        <p:nvPicPr>
          <p:cNvPr id="5" name="Picture 4"/>
          <p:cNvPicPr>
            <a:picLocks noChangeAspect="1"/>
          </p:cNvPicPr>
          <p:nvPr/>
        </p:nvPicPr>
        <p:blipFill rotWithShape="1">
          <a:blip r:embed="rId2"/>
          <a:srcRect l="25723" t="31261" r="50584" b="40673"/>
          <a:stretch/>
        </p:blipFill>
        <p:spPr>
          <a:xfrm>
            <a:off x="4244196" y="1483866"/>
            <a:ext cx="7753063" cy="5163435"/>
          </a:xfrm>
          <a:prstGeom prst="rect">
            <a:avLst/>
          </a:prstGeom>
        </p:spPr>
      </p:pic>
    </p:spTree>
    <p:extLst>
      <p:ext uri="{BB962C8B-B14F-4D97-AF65-F5344CB8AC3E}">
        <p14:creationId xmlns:p14="http://schemas.microsoft.com/office/powerpoint/2010/main" val="32058100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31" y="544202"/>
            <a:ext cx="10515600" cy="902412"/>
          </a:xfrm>
        </p:spPr>
        <p:txBody>
          <a:bodyPr/>
          <a:lstStyle/>
          <a:p>
            <a:r>
              <a:rPr lang="en-GB" b="1" dirty="0"/>
              <a:t>Moments &amp; Products of Inertia </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36</a:t>
            </a:fld>
            <a:endParaRPr lang="en-GB"/>
          </a:p>
        </p:txBody>
      </p:sp>
      <p:pic>
        <p:nvPicPr>
          <p:cNvPr id="4" name="Picture 3"/>
          <p:cNvPicPr>
            <a:picLocks noChangeAspect="1"/>
          </p:cNvPicPr>
          <p:nvPr/>
        </p:nvPicPr>
        <p:blipFill rotWithShape="1">
          <a:blip r:embed="rId3"/>
          <a:srcRect l="11369" t="70398" r="40145" b="20966"/>
          <a:stretch/>
        </p:blipFill>
        <p:spPr>
          <a:xfrm>
            <a:off x="557431" y="3282998"/>
            <a:ext cx="11219494" cy="1227115"/>
          </a:xfrm>
          <a:prstGeom prst="rect">
            <a:avLst/>
          </a:prstGeom>
        </p:spPr>
      </p:pic>
      <p:pic>
        <p:nvPicPr>
          <p:cNvPr id="6" name="Picture 5"/>
          <p:cNvPicPr>
            <a:picLocks noChangeAspect="1"/>
          </p:cNvPicPr>
          <p:nvPr/>
        </p:nvPicPr>
        <p:blipFill rotWithShape="1">
          <a:blip r:embed="rId3"/>
          <a:srcRect l="28629" t="23408" r="46442" b="69919"/>
          <a:stretch/>
        </p:blipFill>
        <p:spPr>
          <a:xfrm>
            <a:off x="979546" y="1352837"/>
            <a:ext cx="6797284" cy="1022990"/>
          </a:xfrm>
          <a:prstGeom prst="rect">
            <a:avLst/>
          </a:prstGeom>
        </p:spPr>
      </p:pic>
      <p:sp>
        <p:nvSpPr>
          <p:cNvPr id="7" name="Rectangle 6"/>
          <p:cNvSpPr/>
          <p:nvPr/>
        </p:nvSpPr>
        <p:spPr>
          <a:xfrm>
            <a:off x="324108" y="2544810"/>
            <a:ext cx="10942159" cy="954107"/>
          </a:xfrm>
          <a:prstGeom prst="rect">
            <a:avLst/>
          </a:prstGeom>
        </p:spPr>
        <p:txBody>
          <a:bodyPr wrap="square">
            <a:spAutoFit/>
          </a:bodyPr>
          <a:lstStyle/>
          <a:p>
            <a:r>
              <a:rPr lang="en-GB" sz="2800" dirty="0">
                <a:latin typeface="Times New Roman" panose="02020603050405020304" pitchFamily="18" charset="0"/>
                <a:ea typeface="Calibri" panose="020F0502020204030204" pitchFamily="34" charset="0"/>
              </a:rPr>
              <a:t>If</a:t>
            </a:r>
            <a:r>
              <a:rPr lang="en-GB" sz="2800" i="1" dirty="0">
                <a:latin typeface="Times New Roman" panose="02020603050405020304" pitchFamily="18" charset="0"/>
                <a:ea typeface="Calibri" panose="020F0502020204030204" pitchFamily="34" charset="0"/>
              </a:rPr>
              <a:t> λ </a:t>
            </a:r>
            <a:r>
              <a:rPr lang="en-GB" sz="2800" dirty="0" smtClean="0">
                <a:latin typeface="Times New Roman" panose="02020603050405020304" pitchFamily="18" charset="0"/>
                <a:ea typeface="Calibri" panose="020F0502020204030204" pitchFamily="34" charset="0"/>
              </a:rPr>
              <a:t>= </a:t>
            </a:r>
            <a:r>
              <a:rPr lang="en-GB" sz="2800" dirty="0">
                <a:latin typeface="Times New Roman" panose="02020603050405020304" pitchFamily="18" charset="0"/>
                <a:ea typeface="Calibri" panose="020F0502020204030204" pitchFamily="34" charset="0"/>
              </a:rPr>
              <a:t>mass per unit length, </a:t>
            </a:r>
            <a:r>
              <a:rPr lang="en-GB" sz="2800" dirty="0" smtClean="0">
                <a:latin typeface="Times New Roman" panose="02020603050405020304" pitchFamily="18" charset="0"/>
                <a:ea typeface="Calibri" panose="020F0502020204030204" pitchFamily="34" charset="0"/>
              </a:rPr>
              <a:t>then </a:t>
            </a:r>
            <a:r>
              <a:rPr lang="en-GB" sz="2800" i="1" dirty="0" err="1" smtClean="0">
                <a:latin typeface="Times New Roman" panose="02020603050405020304" pitchFamily="18" charset="0"/>
                <a:ea typeface="Calibri" panose="020F0502020204030204" pitchFamily="34" charset="0"/>
              </a:rPr>
              <a:t>dm</a:t>
            </a:r>
            <a:r>
              <a:rPr lang="en-GB" sz="2800" i="1" dirty="0" smtClean="0">
                <a:latin typeface="Times New Roman" panose="02020603050405020304" pitchFamily="18" charset="0"/>
                <a:ea typeface="Calibri" panose="020F0502020204030204" pitchFamily="34" charset="0"/>
              </a:rPr>
              <a:t> </a:t>
            </a:r>
            <a:r>
              <a:rPr lang="en-GB" sz="2800" i="1" dirty="0">
                <a:latin typeface="Times New Roman" panose="02020603050405020304" pitchFamily="18" charset="0"/>
                <a:ea typeface="Calibri" panose="020F0502020204030204" pitchFamily="34" charset="0"/>
              </a:rPr>
              <a:t>= </a:t>
            </a:r>
            <a:r>
              <a:rPr lang="en-GB" sz="2800" i="1" dirty="0" err="1" smtClean="0">
                <a:latin typeface="Times New Roman" panose="02020603050405020304" pitchFamily="18" charset="0"/>
                <a:ea typeface="Calibri" panose="020F0502020204030204" pitchFamily="34" charset="0"/>
              </a:rPr>
              <a:t>λdy</a:t>
            </a:r>
            <a:r>
              <a:rPr lang="en-GB" sz="2800" dirty="0">
                <a:latin typeface="Times New Roman" panose="02020603050405020304" pitchFamily="18" charset="0"/>
                <a:ea typeface="Calibri" panose="020F0502020204030204" pitchFamily="34" charset="0"/>
              </a:rPr>
              <a:t>,</a:t>
            </a:r>
            <a:r>
              <a:rPr lang="en-GB" sz="2800" dirty="0" smtClean="0">
                <a:latin typeface="Times New Roman" panose="02020603050405020304" pitchFamily="18" charset="0"/>
                <a:ea typeface="Calibri" panose="020F0502020204030204" pitchFamily="34" charset="0"/>
              </a:rPr>
              <a:t> </a:t>
            </a:r>
            <a:r>
              <a:rPr lang="en-GB" sz="2800" dirty="0">
                <a:latin typeface="Times New Roman" panose="02020603050405020304" pitchFamily="18" charset="0"/>
                <a:ea typeface="Calibri" panose="020F0502020204030204" pitchFamily="34" charset="0"/>
              </a:rPr>
              <a:t>a</a:t>
            </a:r>
            <a:r>
              <a:rPr lang="en-GB" sz="2800" dirty="0" smtClean="0">
                <a:latin typeface="Times New Roman" panose="02020603050405020304" pitchFamily="18" charset="0"/>
                <a:ea typeface="Calibri" panose="020F0502020204030204" pitchFamily="34" charset="0"/>
              </a:rPr>
              <a:t>nd if lateral </a:t>
            </a:r>
            <a:r>
              <a:rPr lang="en-GB" sz="2800" dirty="0">
                <a:latin typeface="Times New Roman" panose="02020603050405020304" pitchFamily="18" charset="0"/>
                <a:ea typeface="Calibri" panose="020F0502020204030204" pitchFamily="34" charset="0"/>
              </a:rPr>
              <a:t>dimensions are neglected, then</a:t>
            </a:r>
            <a:endParaRPr lang="en-US" sz="2800" dirty="0"/>
          </a:p>
        </p:txBody>
      </p:sp>
      <p:sp>
        <p:nvSpPr>
          <p:cNvPr id="9" name="Rectangle 8"/>
          <p:cNvSpPr/>
          <p:nvPr/>
        </p:nvSpPr>
        <p:spPr>
          <a:xfrm>
            <a:off x="352863" y="4555604"/>
            <a:ext cx="7683514" cy="587853"/>
          </a:xfrm>
          <a:prstGeom prst="rect">
            <a:avLst/>
          </a:prstGeom>
        </p:spPr>
        <p:txBody>
          <a:bodyPr wrap="none">
            <a:spAutoFit/>
          </a:bodyPr>
          <a:lstStyle/>
          <a:p>
            <a:pPr>
              <a:lnSpc>
                <a:spcPct val="115000"/>
              </a:lnSpc>
              <a:spcAft>
                <a:spcPts val="600"/>
              </a:spcAft>
            </a:pPr>
            <a:r>
              <a:rPr lang="en-GB" sz="2800" dirty="0">
                <a:latin typeface="Times New Roman" panose="02020603050405020304" pitchFamily="18" charset="0"/>
                <a:ea typeface="Calibri" panose="020F0502020204030204" pitchFamily="34" charset="0"/>
              </a:rPr>
              <a:t>Substituting m = </a:t>
            </a:r>
            <a:r>
              <a:rPr lang="en-GB" sz="2800" dirty="0" err="1">
                <a:latin typeface="Times New Roman" panose="02020603050405020304" pitchFamily="18" charset="0"/>
                <a:ea typeface="Calibri" panose="020F0502020204030204" pitchFamily="34" charset="0"/>
              </a:rPr>
              <a:t>λl</a:t>
            </a:r>
            <a:r>
              <a:rPr lang="en-GB" sz="2800" dirty="0">
                <a:latin typeface="Times New Roman" panose="02020603050405020304" pitchFamily="18" charset="0"/>
                <a:ea typeface="Calibri" panose="020F0502020204030204" pitchFamily="34" charset="0"/>
              </a:rPr>
              <a:t> into the above express, we have </a:t>
            </a:r>
            <a:endParaRPr lang="en-US" sz="2800" dirty="0">
              <a:effectLst/>
              <a:latin typeface="Times New Roman" panose="02020603050405020304" pitchFamily="18" charset="0"/>
              <a:ea typeface="Calibri" panose="020F0502020204030204" pitchFamily="34"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478009063"/>
              </p:ext>
            </p:extLst>
          </p:nvPr>
        </p:nvGraphicFramePr>
        <p:xfrm>
          <a:off x="3037417" y="5138792"/>
          <a:ext cx="2138431" cy="1069216"/>
        </p:xfrm>
        <a:graphic>
          <a:graphicData uri="http://schemas.openxmlformats.org/presentationml/2006/ole">
            <mc:AlternateContent xmlns:mc="http://schemas.openxmlformats.org/markup-compatibility/2006">
              <mc:Choice xmlns:v="urn:schemas-microsoft-com:vml" Requires="v">
                <p:oleObj spid="_x0000_s20614" name="Equation" r:id="rId4" imgW="787058" imgH="393529" progId="Equation.3">
                  <p:embed/>
                </p:oleObj>
              </mc:Choice>
              <mc:Fallback>
                <p:oleObj name="Equation" r:id="rId4" imgW="787058" imgH="393529"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7417" y="5138792"/>
                        <a:ext cx="2138431" cy="1069216"/>
                      </a:xfrm>
                      <a:prstGeom prst="rect">
                        <a:avLst/>
                      </a:prstGeom>
                      <a:noFill/>
                    </p:spPr>
                  </p:pic>
                </p:oleObj>
              </mc:Fallback>
            </mc:AlternateContent>
          </a:graphicData>
        </a:graphic>
      </p:graphicFrame>
      <p:sp>
        <p:nvSpPr>
          <p:cNvPr id="12" name="Rectangle 4"/>
          <p:cNvSpPr>
            <a:spLocks noChangeArrowheads="1"/>
          </p:cNvSpPr>
          <p:nvPr/>
        </p:nvSpPr>
        <p:spPr bwMode="auto">
          <a:xfrm>
            <a:off x="6932109" y="54172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261093238"/>
              </p:ext>
            </p:extLst>
          </p:nvPr>
        </p:nvGraphicFramePr>
        <p:xfrm>
          <a:off x="6668643" y="5167117"/>
          <a:ext cx="1975025" cy="987513"/>
        </p:xfrm>
        <a:graphic>
          <a:graphicData uri="http://schemas.openxmlformats.org/presentationml/2006/ole">
            <mc:AlternateContent xmlns:mc="http://schemas.openxmlformats.org/markup-compatibility/2006">
              <mc:Choice xmlns:v="urn:schemas-microsoft-com:vml" Requires="v">
                <p:oleObj spid="_x0000_s20615" name="Equation" r:id="rId6" imgW="774364" imgH="393529" progId="Equation.3">
                  <p:embed/>
                </p:oleObj>
              </mc:Choice>
              <mc:Fallback>
                <p:oleObj name="Equation" r:id="rId6" imgW="774364" imgH="393529"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8643" y="5167117"/>
                        <a:ext cx="1975025" cy="987513"/>
                      </a:xfrm>
                      <a:prstGeom prst="rect">
                        <a:avLst/>
                      </a:prstGeom>
                      <a:noFill/>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970888783"/>
              </p:ext>
            </p:extLst>
          </p:nvPr>
        </p:nvGraphicFramePr>
        <p:xfrm>
          <a:off x="3037417" y="6369127"/>
          <a:ext cx="2483490" cy="545156"/>
        </p:xfrm>
        <a:graphic>
          <a:graphicData uri="http://schemas.openxmlformats.org/presentationml/2006/ole">
            <mc:AlternateContent xmlns:mc="http://schemas.openxmlformats.org/markup-compatibility/2006">
              <mc:Choice xmlns:v="urn:schemas-microsoft-com:vml" Requires="v">
                <p:oleObj spid="_x0000_s20616" name="Equation" r:id="rId8" imgW="1143000" imgH="241300" progId="Equation.3">
                  <p:embed/>
                </p:oleObj>
              </mc:Choice>
              <mc:Fallback>
                <p:oleObj name="Equation" r:id="rId8" imgW="1143000" imgH="2413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7417" y="6369127"/>
                        <a:ext cx="2483490" cy="545156"/>
                      </a:xfrm>
                      <a:prstGeom prst="rect">
                        <a:avLst/>
                      </a:prstGeom>
                      <a:noFill/>
                    </p:spPr>
                  </p:pic>
                </p:oleObj>
              </mc:Fallback>
            </mc:AlternateContent>
          </a:graphicData>
        </a:graphic>
      </p:graphicFrame>
      <p:sp>
        <p:nvSpPr>
          <p:cNvPr id="16" name="Rectangle 7"/>
          <p:cNvSpPr>
            <a:spLocks noChangeArrowheads="1"/>
          </p:cNvSpPr>
          <p:nvPr/>
        </p:nvSpPr>
        <p:spPr bwMode="auto">
          <a:xfrm>
            <a:off x="1173192" y="70618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6"/>
          <p:cNvSpPr/>
          <p:nvPr/>
        </p:nvSpPr>
        <p:spPr>
          <a:xfrm>
            <a:off x="7110358" y="6337613"/>
            <a:ext cx="3369833" cy="523220"/>
          </a:xfrm>
          <a:prstGeom prst="rect">
            <a:avLst/>
          </a:prstGeom>
        </p:spPr>
        <p:txBody>
          <a:bodyPr wrap="none">
            <a:spAutoFit/>
          </a:bodyPr>
          <a:lstStyle/>
          <a:p>
            <a:r>
              <a:rPr lang="en-GB" altLang="en-US" sz="2800" dirty="0" smtClean="0">
                <a:latin typeface="Times New Roman" panose="02020603050405020304" pitchFamily="18" charset="0"/>
                <a:ea typeface="Calibri" panose="020F0502020204030204" pitchFamily="34" charset="0"/>
                <a:cs typeface="Times New Roman" panose="02020603050405020304" pitchFamily="18" charset="0"/>
              </a:rPr>
              <a:t>since </a:t>
            </a:r>
            <a:r>
              <a:rPr lang="en-GB" altLang="en-US" sz="2800" i="1" dirty="0">
                <a:latin typeface="Times New Roman" panose="02020603050405020304" pitchFamily="18" charset="0"/>
                <a:ea typeface="Calibri" panose="020F0502020204030204" pitchFamily="34" charset="0"/>
                <a:cs typeface="Times New Roman" panose="02020603050405020304" pitchFamily="18" charset="0"/>
              </a:rPr>
              <a:t>x</a:t>
            </a:r>
            <a:r>
              <a:rPr lang="en-GB" altLang="en-US" sz="2800" dirty="0">
                <a:latin typeface="Times New Roman" panose="02020603050405020304" pitchFamily="18" charset="0"/>
                <a:ea typeface="Calibri" panose="020F0502020204030204" pitchFamily="34" charset="0"/>
                <a:cs typeface="Times New Roman" panose="02020603050405020304" pitchFamily="18" charset="0"/>
              </a:rPr>
              <a:t> and </a:t>
            </a:r>
            <a:r>
              <a:rPr lang="en-GB" altLang="en-US" sz="2800" b="1" dirty="0">
                <a:latin typeface="Times New Roman" panose="02020603050405020304" pitchFamily="18" charset="0"/>
                <a:ea typeface="Calibri" panose="020F0502020204030204" pitchFamily="34" charset="0"/>
                <a:cs typeface="Times New Roman" panose="02020603050405020304" pitchFamily="18" charset="0"/>
              </a:rPr>
              <a:t>z </a:t>
            </a:r>
            <a:r>
              <a:rPr lang="en-GB" altLang="en-US" sz="2800" dirty="0">
                <a:latin typeface="Times New Roman" panose="02020603050405020304" pitchFamily="18" charset="0"/>
                <a:ea typeface="Calibri" panose="020F0502020204030204" pitchFamily="34" charset="0"/>
                <a:cs typeface="Times New Roman" panose="02020603050405020304" pitchFamily="18" charset="0"/>
              </a:rPr>
              <a:t>are </a:t>
            </a:r>
            <a:r>
              <a:rPr lang="en-GB" altLang="en-US" sz="2800" dirty="0" smtClean="0">
                <a:latin typeface="Times New Roman" panose="02020603050405020304" pitchFamily="18" charset="0"/>
                <a:ea typeface="Calibri" panose="020F0502020204030204" pitchFamily="34" charset="0"/>
                <a:cs typeface="Times New Roman" panose="02020603050405020304" pitchFamily="18" charset="0"/>
              </a:rPr>
              <a:t>zero </a:t>
            </a:r>
            <a:endParaRPr lang="en-US" sz="2800" dirty="0"/>
          </a:p>
        </p:txBody>
      </p:sp>
    </p:spTree>
    <p:extLst>
      <p:ext uri="{BB962C8B-B14F-4D97-AF65-F5344CB8AC3E}">
        <p14:creationId xmlns:p14="http://schemas.microsoft.com/office/powerpoint/2010/main" val="4812924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31" y="600676"/>
            <a:ext cx="10515600" cy="902412"/>
          </a:xfrm>
        </p:spPr>
        <p:txBody>
          <a:bodyPr/>
          <a:lstStyle/>
          <a:p>
            <a:r>
              <a:rPr lang="en-GB" b="1" dirty="0"/>
              <a:t>Moments &amp; Products of Inertia </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37</a:t>
            </a:fld>
            <a:endParaRPr lang="en-GB"/>
          </a:p>
        </p:txBody>
      </p:sp>
      <p:sp>
        <p:nvSpPr>
          <p:cNvPr id="4" name="Rectangle 3"/>
          <p:cNvSpPr/>
          <p:nvPr/>
        </p:nvSpPr>
        <p:spPr>
          <a:xfrm>
            <a:off x="557431" y="1314944"/>
            <a:ext cx="2875882" cy="5543056"/>
          </a:xfrm>
          <a:prstGeom prst="rect">
            <a:avLst/>
          </a:prstGeom>
        </p:spPr>
        <p:txBody>
          <a:bodyPr wrap="square">
            <a:spAutoFit/>
          </a:bodyPr>
          <a:lstStyle/>
          <a:p>
            <a:pPr>
              <a:lnSpc>
                <a:spcPct val="115000"/>
              </a:lnSpc>
              <a:spcAft>
                <a:spcPts val="0"/>
              </a:spcAft>
            </a:pPr>
            <a:r>
              <a:rPr lang="en-US" sz="2800" b="1" dirty="0">
                <a:latin typeface="Times New Roman" panose="02020603050405020304" pitchFamily="18" charset="0"/>
                <a:ea typeface="Calibri" panose="020F0502020204030204" pitchFamily="34" charset="0"/>
              </a:rPr>
              <a:t>Example 2- 4 </a:t>
            </a:r>
          </a:p>
          <a:p>
            <a:pPr algn="just">
              <a:lnSpc>
                <a:spcPct val="115000"/>
              </a:lnSpc>
              <a:spcAft>
                <a:spcPts val="0"/>
              </a:spcAft>
            </a:pPr>
            <a:r>
              <a:rPr lang="en-GB" sz="2800" dirty="0" smtClean="0">
                <a:latin typeface="Times New Roman" panose="02020603050405020304" pitchFamily="18" charset="0"/>
                <a:ea typeface="Calibri" panose="020F0502020204030204" pitchFamily="34" charset="0"/>
              </a:rPr>
              <a:t>Find </a:t>
            </a:r>
            <a:r>
              <a:rPr lang="en-GB" sz="2800" dirty="0">
                <a:latin typeface="Times New Roman" panose="02020603050405020304" pitchFamily="18" charset="0"/>
                <a:ea typeface="Calibri" panose="020F0502020204030204" pitchFamily="34" charset="0"/>
              </a:rPr>
              <a:t>the moments and products of inertia of a rectangular prism of mass m and dimensions shown in Figure E2-4(a) about the x, y and z axes through the centre of mass.</a:t>
            </a:r>
            <a:endParaRPr lang="en-US" sz="2800" dirty="0">
              <a:effectLst/>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rotWithShape="1">
          <a:blip r:embed="rId2"/>
          <a:srcRect l="15701" t="38738" r="62685" b="35083"/>
          <a:stretch/>
        </p:blipFill>
        <p:spPr>
          <a:xfrm>
            <a:off x="3842448" y="1458263"/>
            <a:ext cx="7888014" cy="5371602"/>
          </a:xfrm>
          <a:prstGeom prst="rect">
            <a:avLst/>
          </a:prstGeom>
        </p:spPr>
      </p:pic>
    </p:spTree>
    <p:extLst>
      <p:ext uri="{BB962C8B-B14F-4D97-AF65-F5344CB8AC3E}">
        <p14:creationId xmlns:p14="http://schemas.microsoft.com/office/powerpoint/2010/main" val="23914595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E50C373-F1D0-494F-8D6D-366C958B3429}" type="slidenum">
              <a:rPr lang="en-GB" smtClean="0"/>
              <a:t>38</a:t>
            </a:fld>
            <a:endParaRPr lang="en-GB"/>
          </a:p>
        </p:txBody>
      </p:sp>
      <p:pic>
        <p:nvPicPr>
          <p:cNvPr id="4" name="Picture 3"/>
          <p:cNvPicPr>
            <a:picLocks noChangeAspect="1"/>
          </p:cNvPicPr>
          <p:nvPr/>
        </p:nvPicPr>
        <p:blipFill rotWithShape="1">
          <a:blip r:embed="rId2"/>
          <a:srcRect l="40100" t="38738" r="38286" b="35083"/>
          <a:stretch/>
        </p:blipFill>
        <p:spPr>
          <a:xfrm>
            <a:off x="2018581" y="850171"/>
            <a:ext cx="8780985" cy="5979693"/>
          </a:xfrm>
          <a:prstGeom prst="rect">
            <a:avLst/>
          </a:prstGeom>
        </p:spPr>
      </p:pic>
    </p:spTree>
    <p:extLst>
      <p:ext uri="{BB962C8B-B14F-4D97-AF65-F5344CB8AC3E}">
        <p14:creationId xmlns:p14="http://schemas.microsoft.com/office/powerpoint/2010/main" val="2900721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8275"/>
            <a:ext cx="10515600" cy="548219"/>
          </a:xfrm>
        </p:spPr>
        <p:txBody>
          <a:bodyPr>
            <a:normAutofit fontScale="90000"/>
          </a:bodyPr>
          <a:lstStyle/>
          <a:p>
            <a:r>
              <a:rPr lang="en-GB" dirty="0"/>
              <a:t>Linear, Angular Velocities, Transport </a:t>
            </a:r>
            <a:r>
              <a:rPr lang="en-GB" dirty="0" smtClean="0"/>
              <a:t>Theorem</a:t>
            </a:r>
            <a:endParaRPr lang="en-US" sz="2400" dirty="0"/>
          </a:p>
        </p:txBody>
      </p:sp>
      <p:sp>
        <p:nvSpPr>
          <p:cNvPr id="3" name="Slide Number Placeholder 2"/>
          <p:cNvSpPr>
            <a:spLocks noGrp="1"/>
          </p:cNvSpPr>
          <p:nvPr>
            <p:ph type="sldNum" sz="quarter" idx="12"/>
          </p:nvPr>
        </p:nvSpPr>
        <p:spPr/>
        <p:txBody>
          <a:bodyPr/>
          <a:lstStyle/>
          <a:p>
            <a:fld id="{7E50C373-F1D0-494F-8D6D-366C958B3429}" type="slidenum">
              <a:rPr lang="en-GB" smtClean="0"/>
              <a:t>3</a:t>
            </a:fld>
            <a:endParaRPr lang="en-GB"/>
          </a:p>
        </p:txBody>
      </p:sp>
      <p:graphicFrame>
        <p:nvGraphicFramePr>
          <p:cNvPr id="4" name="Object 3"/>
          <p:cNvGraphicFramePr>
            <a:graphicFrameLocks noChangeAspect="1"/>
          </p:cNvGraphicFramePr>
          <p:nvPr>
            <p:extLst>
              <p:ext uri="{D42A27DB-BD31-4B8C-83A1-F6EECF244321}">
                <p14:modId xmlns:p14="http://schemas.microsoft.com/office/powerpoint/2010/main" val="2166021977"/>
              </p:ext>
            </p:extLst>
          </p:nvPr>
        </p:nvGraphicFramePr>
        <p:xfrm>
          <a:off x="621796" y="2392361"/>
          <a:ext cx="2433461" cy="415469"/>
        </p:xfrm>
        <a:graphic>
          <a:graphicData uri="http://schemas.openxmlformats.org/presentationml/2006/ole">
            <mc:AlternateContent xmlns:mc="http://schemas.openxmlformats.org/markup-compatibility/2006">
              <mc:Choice xmlns:v="urn:schemas-microsoft-com:vml" Requires="v">
                <p:oleObj spid="_x0000_s30740" name="Equation" r:id="rId3" imgW="1205977" imgH="215806" progId="Equation.3">
                  <p:embed/>
                </p:oleObj>
              </mc:Choice>
              <mc:Fallback>
                <p:oleObj name="Equation" r:id="rId3" imgW="1205977" imgH="215806"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96" y="2392361"/>
                        <a:ext cx="2433461" cy="415469"/>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01615939"/>
              </p:ext>
            </p:extLst>
          </p:nvPr>
        </p:nvGraphicFramePr>
        <p:xfrm>
          <a:off x="557431" y="3139279"/>
          <a:ext cx="2947920" cy="451871"/>
        </p:xfrm>
        <a:graphic>
          <a:graphicData uri="http://schemas.openxmlformats.org/presentationml/2006/ole">
            <mc:AlternateContent xmlns:mc="http://schemas.openxmlformats.org/markup-compatibility/2006">
              <mc:Choice xmlns:v="urn:schemas-microsoft-com:vml" Requires="v">
                <p:oleObj spid="_x0000_s30741" name="Equation" r:id="rId5" imgW="1333500" imgH="215900" progId="Equation.3">
                  <p:embed/>
                </p:oleObj>
              </mc:Choice>
              <mc:Fallback>
                <p:oleObj name="Equation" r:id="rId5" imgW="1333500" imgH="2159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431" y="3139279"/>
                        <a:ext cx="2947920" cy="451871"/>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86609277"/>
              </p:ext>
            </p:extLst>
          </p:nvPr>
        </p:nvGraphicFramePr>
        <p:xfrm>
          <a:off x="557431" y="4042117"/>
          <a:ext cx="4119257" cy="522160"/>
        </p:xfrm>
        <a:graphic>
          <a:graphicData uri="http://schemas.openxmlformats.org/presentationml/2006/ole">
            <mc:AlternateContent xmlns:mc="http://schemas.openxmlformats.org/markup-compatibility/2006">
              <mc:Choice xmlns:v="urn:schemas-microsoft-com:vml" Requires="v">
                <p:oleObj spid="_x0000_s30742" name="Equation" r:id="rId7" imgW="2032000" imgH="228600" progId="Equation.3">
                  <p:embed/>
                </p:oleObj>
              </mc:Choice>
              <mc:Fallback>
                <p:oleObj name="Equation" r:id="rId7" imgW="2032000" imgH="2286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431" y="4042117"/>
                        <a:ext cx="4119257" cy="522160"/>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251304891"/>
              </p:ext>
            </p:extLst>
          </p:nvPr>
        </p:nvGraphicFramePr>
        <p:xfrm>
          <a:off x="557431" y="4929400"/>
          <a:ext cx="2197119" cy="539293"/>
        </p:xfrm>
        <a:graphic>
          <a:graphicData uri="http://schemas.openxmlformats.org/presentationml/2006/ole">
            <mc:AlternateContent xmlns:mc="http://schemas.openxmlformats.org/markup-compatibility/2006">
              <mc:Choice xmlns:v="urn:schemas-microsoft-com:vml" Requires="v">
                <p:oleObj spid="_x0000_s30743" name="Equation" r:id="rId9" imgW="1066800" imgH="228600" progId="Equation.3">
                  <p:embed/>
                </p:oleObj>
              </mc:Choice>
              <mc:Fallback>
                <p:oleObj name="Equation" r:id="rId9" imgW="1066800" imgH="228600"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431" y="4929400"/>
                        <a:ext cx="2197119" cy="539293"/>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712558016"/>
              </p:ext>
            </p:extLst>
          </p:nvPr>
        </p:nvGraphicFramePr>
        <p:xfrm>
          <a:off x="4081284" y="4917929"/>
          <a:ext cx="6996745" cy="550764"/>
        </p:xfrm>
        <a:graphic>
          <a:graphicData uri="http://schemas.openxmlformats.org/presentationml/2006/ole">
            <mc:AlternateContent xmlns:mc="http://schemas.openxmlformats.org/markup-compatibility/2006">
              <mc:Choice xmlns:v="urn:schemas-microsoft-com:vml" Requires="v">
                <p:oleObj spid="_x0000_s30744" name="Equation" r:id="rId11" imgW="3225800" imgH="228600" progId="Equation.3">
                  <p:embed/>
                </p:oleObj>
              </mc:Choice>
              <mc:Fallback>
                <p:oleObj name="Equation" r:id="rId11" imgW="3225800" imgH="228600" progId="Equation.3">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1284" y="4917929"/>
                        <a:ext cx="6996745" cy="550764"/>
                      </a:xfrm>
                      <a:prstGeom prst="rect">
                        <a:avLst/>
                      </a:prstGeom>
                      <a:noFill/>
                    </p:spPr>
                  </p:pic>
                </p:oleObj>
              </mc:Fallback>
            </mc:AlternateContent>
          </a:graphicData>
        </a:graphic>
      </p:graphicFrame>
      <p:sp>
        <p:nvSpPr>
          <p:cNvPr id="10" name="Rectangle 7"/>
          <p:cNvSpPr>
            <a:spLocks noChangeArrowheads="1"/>
          </p:cNvSpPr>
          <p:nvPr/>
        </p:nvSpPr>
        <p:spPr bwMode="auto">
          <a:xfrm>
            <a:off x="1683657" y="32076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p:cNvSpPr>
            <a:spLocks noChangeArrowheads="1"/>
          </p:cNvSpPr>
          <p:nvPr/>
        </p:nvSpPr>
        <p:spPr bwMode="auto">
          <a:xfrm>
            <a:off x="2140857" y="38648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r"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Rectangle 13"/>
          <p:cNvSpPr>
            <a:spLocks noChangeArrowheads="1"/>
          </p:cNvSpPr>
          <p:nvPr/>
        </p:nvSpPr>
        <p:spPr bwMode="auto">
          <a:xfrm>
            <a:off x="1683657" y="5036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Rectangle 16"/>
          <p:cNvSpPr/>
          <p:nvPr/>
        </p:nvSpPr>
        <p:spPr>
          <a:xfrm>
            <a:off x="621795" y="1206125"/>
            <a:ext cx="1519061" cy="523220"/>
          </a:xfrm>
          <a:prstGeom prst="rect">
            <a:avLst/>
          </a:prstGeom>
        </p:spPr>
        <p:txBody>
          <a:bodyPr wrap="square">
            <a:spAutoFit/>
          </a:bodyPr>
          <a:lstStyle/>
          <a:p>
            <a:r>
              <a:rPr lang="en-GB" sz="2800" dirty="0"/>
              <a:t>Solution</a:t>
            </a:r>
            <a:endParaRPr lang="en-US" sz="2800" dirty="0"/>
          </a:p>
        </p:txBody>
      </p:sp>
      <p:graphicFrame>
        <p:nvGraphicFramePr>
          <p:cNvPr id="19" name="Object 18"/>
          <p:cNvGraphicFramePr>
            <a:graphicFrameLocks noChangeAspect="1"/>
          </p:cNvGraphicFramePr>
          <p:nvPr>
            <p:extLst>
              <p:ext uri="{D42A27DB-BD31-4B8C-83A1-F6EECF244321}">
                <p14:modId xmlns:p14="http://schemas.microsoft.com/office/powerpoint/2010/main" val="929160720"/>
              </p:ext>
            </p:extLst>
          </p:nvPr>
        </p:nvGraphicFramePr>
        <p:xfrm>
          <a:off x="621795" y="1693218"/>
          <a:ext cx="2285695" cy="527468"/>
        </p:xfrm>
        <a:graphic>
          <a:graphicData uri="http://schemas.openxmlformats.org/presentationml/2006/ole">
            <mc:AlternateContent xmlns:mc="http://schemas.openxmlformats.org/markup-compatibility/2006">
              <mc:Choice xmlns:v="urn:schemas-microsoft-com:vml" Requires="v">
                <p:oleObj spid="_x0000_s30745" name="Equation" r:id="rId13" imgW="1091726" imgH="228501" progId="Equation.3">
                  <p:embed/>
                </p:oleObj>
              </mc:Choice>
              <mc:Fallback>
                <p:oleObj name="Equation" r:id="rId13" imgW="1091726" imgH="228501"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1795" y="1693218"/>
                        <a:ext cx="2285695" cy="527468"/>
                      </a:xfrm>
                      <a:prstGeom prst="rect">
                        <a:avLst/>
                      </a:prstGeom>
                      <a:noFill/>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72555950"/>
              </p:ext>
            </p:extLst>
          </p:nvPr>
        </p:nvGraphicFramePr>
        <p:xfrm>
          <a:off x="4298998" y="1713754"/>
          <a:ext cx="2197119" cy="539293"/>
        </p:xfrm>
        <a:graphic>
          <a:graphicData uri="http://schemas.openxmlformats.org/presentationml/2006/ole">
            <mc:AlternateContent xmlns:mc="http://schemas.openxmlformats.org/markup-compatibility/2006">
              <mc:Choice xmlns:v="urn:schemas-microsoft-com:vml" Requires="v">
                <p:oleObj spid="_x0000_s30746" name="Equation" r:id="rId15" imgW="1066800" imgH="228600" progId="Equation.3">
                  <p:embed/>
                </p:oleObj>
              </mc:Choice>
              <mc:Fallback>
                <p:oleObj name="Equation" r:id="rId15" imgW="1066800" imgH="228600" progId="Equation.3">
                  <p:embed/>
                  <p:pic>
                    <p:nvPicPr>
                      <p:cNvPr id="8"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8998" y="1713754"/>
                        <a:ext cx="2197119" cy="539293"/>
                      </a:xfrm>
                      <a:prstGeom prst="rect">
                        <a:avLst/>
                      </a:prstGeom>
                      <a:noFill/>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292675074"/>
              </p:ext>
            </p:extLst>
          </p:nvPr>
        </p:nvGraphicFramePr>
        <p:xfrm>
          <a:off x="8347079" y="2389540"/>
          <a:ext cx="2030636" cy="468608"/>
        </p:xfrm>
        <a:graphic>
          <a:graphicData uri="http://schemas.openxmlformats.org/presentationml/2006/ole">
            <mc:AlternateContent xmlns:mc="http://schemas.openxmlformats.org/markup-compatibility/2006">
              <mc:Choice xmlns:v="urn:schemas-microsoft-com:vml" Requires="v">
                <p:oleObj spid="_x0000_s30747" name="Equation" r:id="rId16" imgW="1079500" imgH="228600" progId="Equation.3">
                  <p:embed/>
                </p:oleObj>
              </mc:Choice>
              <mc:Fallback>
                <p:oleObj name="Equation" r:id="rId16" imgW="1079500" imgH="228600" progId="Equation.3">
                  <p:embed/>
                  <p:pic>
                    <p:nvPicPr>
                      <p:cNvPr id="33" name="Object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7079" y="2389540"/>
                        <a:ext cx="2030636" cy="468608"/>
                      </a:xfrm>
                      <a:prstGeom prst="rect">
                        <a:avLst/>
                      </a:prstGeom>
                      <a:noFill/>
                    </p:spPr>
                  </p:pic>
                </p:oleObj>
              </mc:Fallback>
            </mc:AlternateContent>
          </a:graphicData>
        </a:graphic>
      </p:graphicFrame>
    </p:spTree>
    <p:extLst>
      <p:ext uri="{BB962C8B-B14F-4D97-AF65-F5344CB8AC3E}">
        <p14:creationId xmlns:p14="http://schemas.microsoft.com/office/powerpoint/2010/main" val="2032660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5119"/>
            <a:ext cx="10515600" cy="902412"/>
          </a:xfrm>
        </p:spPr>
        <p:txBody>
          <a:bodyPr/>
          <a:lstStyle/>
          <a:p>
            <a:r>
              <a:rPr lang="en-GB" b="1" dirty="0"/>
              <a:t>Moments &amp; Products of Inertia </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39</a:t>
            </a:fld>
            <a:endParaRPr lang="en-GB"/>
          </a:p>
        </p:txBody>
      </p:sp>
      <p:graphicFrame>
        <p:nvGraphicFramePr>
          <p:cNvPr id="5" name="Object 4"/>
          <p:cNvGraphicFramePr>
            <a:graphicFrameLocks noChangeAspect="1"/>
          </p:cNvGraphicFramePr>
          <p:nvPr>
            <p:extLst>
              <p:ext uri="{D42A27DB-BD31-4B8C-83A1-F6EECF244321}">
                <p14:modId xmlns:p14="http://schemas.microsoft.com/office/powerpoint/2010/main" val="1857330006"/>
              </p:ext>
            </p:extLst>
          </p:nvPr>
        </p:nvGraphicFramePr>
        <p:xfrm>
          <a:off x="1155940" y="1908774"/>
          <a:ext cx="6589741" cy="1035170"/>
        </p:xfrm>
        <a:graphic>
          <a:graphicData uri="http://schemas.openxmlformats.org/presentationml/2006/ole">
            <mc:AlternateContent xmlns:mc="http://schemas.openxmlformats.org/markup-compatibility/2006">
              <mc:Choice xmlns:v="urn:schemas-microsoft-com:vml" Requires="v">
                <p:oleObj spid="_x0000_s21633" name="Equation" r:id="rId3" imgW="2476500" imgH="381000" progId="Equation.3">
                  <p:embed/>
                </p:oleObj>
              </mc:Choice>
              <mc:Fallback>
                <p:oleObj name="Equation" r:id="rId3" imgW="2476500" imgH="3810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940" y="1908774"/>
                        <a:ext cx="6589741" cy="1035170"/>
                      </a:xfrm>
                      <a:prstGeom prst="rect">
                        <a:avLst/>
                      </a:prstGeom>
                      <a:noFill/>
                    </p:spPr>
                  </p:pic>
                </p:oleObj>
              </mc:Fallback>
            </mc:AlternateContent>
          </a:graphicData>
        </a:graphic>
      </p:graphicFrame>
      <p:sp>
        <p:nvSpPr>
          <p:cNvPr id="6" name="Rectangle 4"/>
          <p:cNvSpPr>
            <a:spLocks noChangeArrowheads="1"/>
          </p:cNvSpPr>
          <p:nvPr/>
        </p:nvSpPr>
        <p:spPr bwMode="auto">
          <a:xfrm>
            <a:off x="0" y="523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391041420"/>
              </p:ext>
            </p:extLst>
          </p:nvPr>
        </p:nvGraphicFramePr>
        <p:xfrm>
          <a:off x="352863" y="3185187"/>
          <a:ext cx="11731284" cy="1190444"/>
        </p:xfrm>
        <a:graphic>
          <a:graphicData uri="http://schemas.openxmlformats.org/presentationml/2006/ole">
            <mc:AlternateContent xmlns:mc="http://schemas.openxmlformats.org/markup-compatibility/2006">
              <mc:Choice xmlns:v="urn:schemas-microsoft-com:vml" Requires="v">
                <p:oleObj spid="_x0000_s21634" name="Equation" r:id="rId5" imgW="5194300" imgH="495300" progId="Equation.3">
                  <p:embed/>
                </p:oleObj>
              </mc:Choice>
              <mc:Fallback>
                <p:oleObj name="Equation" r:id="rId5" imgW="5194300" imgH="4953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863" y="3185187"/>
                        <a:ext cx="11731284" cy="1190444"/>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92251094"/>
              </p:ext>
            </p:extLst>
          </p:nvPr>
        </p:nvGraphicFramePr>
        <p:xfrm>
          <a:off x="369130" y="4262909"/>
          <a:ext cx="11715017" cy="1342346"/>
        </p:xfrm>
        <a:graphic>
          <a:graphicData uri="http://schemas.openxmlformats.org/presentationml/2006/ole">
            <mc:AlternateContent xmlns:mc="http://schemas.openxmlformats.org/markup-compatibility/2006">
              <mc:Choice xmlns:v="urn:schemas-microsoft-com:vml" Requires="v">
                <p:oleObj spid="_x0000_s21635" name="Equation" r:id="rId7" imgW="4597400" imgH="533400" progId="Equation.3">
                  <p:embed/>
                </p:oleObj>
              </mc:Choice>
              <mc:Fallback>
                <p:oleObj name="Equation" r:id="rId7" imgW="4597400" imgH="5334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130" y="4262909"/>
                        <a:ext cx="11715017" cy="1342346"/>
                      </a:xfrm>
                      <a:prstGeom prst="rect">
                        <a:avLst/>
                      </a:prstGeom>
                      <a:noFill/>
                    </p:spPr>
                  </p:pic>
                </p:oleObj>
              </mc:Fallback>
            </mc:AlternateContent>
          </a:graphicData>
        </a:graphic>
      </p:graphicFrame>
    </p:spTree>
    <p:extLst>
      <p:ext uri="{BB962C8B-B14F-4D97-AF65-F5344CB8AC3E}">
        <p14:creationId xmlns:p14="http://schemas.microsoft.com/office/powerpoint/2010/main" val="28475167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92" y="515047"/>
            <a:ext cx="10515600" cy="902412"/>
          </a:xfrm>
        </p:spPr>
        <p:txBody>
          <a:bodyPr/>
          <a:lstStyle/>
          <a:p>
            <a:r>
              <a:rPr lang="en-GB" b="1" dirty="0"/>
              <a:t>Moments &amp; Products of Inertia </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40</a:t>
            </a:fld>
            <a:endParaRPr lang="en-GB"/>
          </a:p>
        </p:txBody>
      </p:sp>
      <p:pic>
        <p:nvPicPr>
          <p:cNvPr id="4" name="Picture 3"/>
          <p:cNvPicPr>
            <a:picLocks noChangeAspect="1"/>
          </p:cNvPicPr>
          <p:nvPr/>
        </p:nvPicPr>
        <p:blipFill rotWithShape="1">
          <a:blip r:embed="rId3"/>
          <a:srcRect l="11653" t="27654" r="40238" b="42073"/>
          <a:stretch/>
        </p:blipFill>
        <p:spPr>
          <a:xfrm>
            <a:off x="258792" y="1207699"/>
            <a:ext cx="11570422" cy="3778369"/>
          </a:xfrm>
          <a:prstGeom prst="rect">
            <a:avLst/>
          </a:prstGeom>
        </p:spPr>
      </p:pic>
      <p:sp>
        <p:nvSpPr>
          <p:cNvPr id="5" name="Rectangle 4"/>
          <p:cNvSpPr/>
          <p:nvPr/>
        </p:nvSpPr>
        <p:spPr>
          <a:xfrm>
            <a:off x="148296" y="4780627"/>
            <a:ext cx="4511171" cy="587853"/>
          </a:xfrm>
          <a:prstGeom prst="rect">
            <a:avLst/>
          </a:prstGeom>
        </p:spPr>
        <p:txBody>
          <a:bodyPr wrap="none">
            <a:spAutoFit/>
          </a:bodyPr>
          <a:lstStyle/>
          <a:p>
            <a:pPr>
              <a:lnSpc>
                <a:spcPct val="115000"/>
              </a:lnSpc>
              <a:spcAft>
                <a:spcPts val="600"/>
              </a:spcAft>
            </a:pPr>
            <a:r>
              <a:rPr lang="en-GB" sz="2800" dirty="0">
                <a:latin typeface="Times New Roman" panose="02020603050405020304" pitchFamily="18" charset="0"/>
                <a:ea typeface="Calibri" panose="020F0502020204030204" pitchFamily="34" charset="0"/>
              </a:rPr>
              <a:t>Substituting (a) into (b) yields</a:t>
            </a:r>
            <a:endParaRPr lang="en-US" sz="2800" dirty="0">
              <a:effectLst/>
              <a:latin typeface="Times New Roman" panose="02020603050405020304" pitchFamily="18" charset="0"/>
              <a:ea typeface="Calibri" panose="020F0502020204030204" pitchFamily="34" charset="0"/>
            </a:endParaRPr>
          </a:p>
        </p:txBody>
      </p:sp>
      <p:sp>
        <p:nvSpPr>
          <p:cNvPr id="6" name="Rectangle 2"/>
          <p:cNvSpPr>
            <a:spLocks noChangeArrowheads="1"/>
          </p:cNvSpPr>
          <p:nvPr/>
        </p:nvSpPr>
        <p:spPr bwMode="auto">
          <a:xfrm>
            <a:off x="5589917" y="47260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380449705"/>
              </p:ext>
            </p:extLst>
          </p:nvPr>
        </p:nvGraphicFramePr>
        <p:xfrm>
          <a:off x="6604578" y="4789798"/>
          <a:ext cx="2874827" cy="958276"/>
        </p:xfrm>
        <a:graphic>
          <a:graphicData uri="http://schemas.openxmlformats.org/presentationml/2006/ole">
            <mc:AlternateContent xmlns:mc="http://schemas.openxmlformats.org/markup-compatibility/2006">
              <mc:Choice xmlns:v="urn:schemas-microsoft-com:vml" Requires="v">
                <p:oleObj spid="_x0000_s22652" name="Equation" r:id="rId4" imgW="1143000" imgH="393700" progId="Equation.3">
                  <p:embed/>
                </p:oleObj>
              </mc:Choice>
              <mc:Fallback>
                <p:oleObj name="Equation" r:id="rId4" imgW="1143000" imgH="3937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578" y="4789798"/>
                        <a:ext cx="2874827" cy="958276"/>
                      </a:xfrm>
                      <a:prstGeom prst="rect">
                        <a:avLst/>
                      </a:prstGeom>
                      <a:noFill/>
                    </p:spPr>
                  </p:pic>
                </p:oleObj>
              </mc:Fallback>
            </mc:AlternateContent>
          </a:graphicData>
        </a:graphic>
      </p:graphicFrame>
      <p:sp>
        <p:nvSpPr>
          <p:cNvPr id="8" name="Rectangle 7"/>
          <p:cNvSpPr/>
          <p:nvPr/>
        </p:nvSpPr>
        <p:spPr>
          <a:xfrm>
            <a:off x="258792" y="5568328"/>
            <a:ext cx="6096000" cy="587853"/>
          </a:xfrm>
          <a:prstGeom prst="rect">
            <a:avLst/>
          </a:prstGeom>
        </p:spPr>
        <p:txBody>
          <a:bodyPr>
            <a:spAutoFit/>
          </a:bodyPr>
          <a:lstStyle/>
          <a:p>
            <a:pPr>
              <a:lnSpc>
                <a:spcPct val="115000"/>
              </a:lnSpc>
              <a:spcAft>
                <a:spcPts val="600"/>
              </a:spcAft>
            </a:pPr>
            <a:r>
              <a:rPr lang="en-GB" sz="2800" dirty="0">
                <a:latin typeface="Times New Roman" panose="02020603050405020304" pitchFamily="18" charset="0"/>
                <a:ea typeface="Calibri" panose="020F0502020204030204" pitchFamily="34" charset="0"/>
              </a:rPr>
              <a:t>Following similar steps as above, </a:t>
            </a:r>
            <a:r>
              <a:rPr lang="en-GB" sz="2800" dirty="0" smtClean="0">
                <a:latin typeface="Times New Roman" panose="02020603050405020304" pitchFamily="18" charset="0"/>
                <a:ea typeface="Calibri" panose="020F0502020204030204" pitchFamily="34" charset="0"/>
              </a:rPr>
              <a:t>we get</a:t>
            </a:r>
            <a:endParaRPr lang="en-US" sz="2800" dirty="0">
              <a:effectLst/>
              <a:latin typeface="Times New Roman" panose="02020603050405020304" pitchFamily="18" charset="0"/>
              <a:ea typeface="Calibri" panose="020F0502020204030204" pitchFamily="34" charset="0"/>
            </a:endParaRPr>
          </a:p>
        </p:txBody>
      </p:sp>
      <p:sp>
        <p:nvSpPr>
          <p:cNvPr id="9" name="Rectangle 4"/>
          <p:cNvSpPr>
            <a:spLocks noChangeArrowheads="1"/>
          </p:cNvSpPr>
          <p:nvPr/>
        </p:nvSpPr>
        <p:spPr bwMode="auto">
          <a:xfrm>
            <a:off x="7004649" y="53889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158741833"/>
              </p:ext>
            </p:extLst>
          </p:nvPr>
        </p:nvGraphicFramePr>
        <p:xfrm>
          <a:off x="5247034" y="5962538"/>
          <a:ext cx="2794958" cy="931653"/>
        </p:xfrm>
        <a:graphic>
          <a:graphicData uri="http://schemas.openxmlformats.org/presentationml/2006/ole">
            <mc:AlternateContent xmlns:mc="http://schemas.openxmlformats.org/markup-compatibility/2006">
              <mc:Choice xmlns:v="urn:schemas-microsoft-com:vml" Requires="v">
                <p:oleObj spid="_x0000_s22653" name="Equation" r:id="rId6" imgW="1155700" imgH="393700" progId="Equation.3">
                  <p:embed/>
                </p:oleObj>
              </mc:Choice>
              <mc:Fallback>
                <p:oleObj name="Equation" r:id="rId6" imgW="1155700" imgH="3937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7034" y="5962538"/>
                        <a:ext cx="2794958" cy="931653"/>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612773331"/>
              </p:ext>
            </p:extLst>
          </p:nvPr>
        </p:nvGraphicFramePr>
        <p:xfrm>
          <a:off x="9084442" y="6007277"/>
          <a:ext cx="2744772" cy="914924"/>
        </p:xfrm>
        <a:graphic>
          <a:graphicData uri="http://schemas.openxmlformats.org/presentationml/2006/ole">
            <mc:AlternateContent xmlns:mc="http://schemas.openxmlformats.org/markup-compatibility/2006">
              <mc:Choice xmlns:v="urn:schemas-microsoft-com:vml" Requires="v">
                <p:oleObj spid="_x0000_s22654" name="Equation" r:id="rId8" imgW="1155700" imgH="393700" progId="Equation.3">
                  <p:embed/>
                </p:oleObj>
              </mc:Choice>
              <mc:Fallback>
                <p:oleObj name="Equation" r:id="rId8" imgW="1155700" imgH="3937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4442" y="6007277"/>
                        <a:ext cx="2744772" cy="914924"/>
                      </a:xfrm>
                      <a:prstGeom prst="rect">
                        <a:avLst/>
                      </a:prstGeom>
                      <a:noFill/>
                    </p:spPr>
                  </p:pic>
                </p:oleObj>
              </mc:Fallback>
            </mc:AlternateContent>
          </a:graphicData>
        </a:graphic>
      </p:graphicFrame>
    </p:spTree>
    <p:extLst>
      <p:ext uri="{BB962C8B-B14F-4D97-AF65-F5344CB8AC3E}">
        <p14:creationId xmlns:p14="http://schemas.microsoft.com/office/powerpoint/2010/main" val="33976451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96" y="615747"/>
            <a:ext cx="10515600" cy="643709"/>
          </a:xfrm>
        </p:spPr>
        <p:txBody>
          <a:bodyPr/>
          <a:lstStyle/>
          <a:p>
            <a:r>
              <a:rPr lang="en-GB" b="1" dirty="0"/>
              <a:t>Moments &amp; Products of Inertia </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41</a:t>
            </a:fld>
            <a:endParaRPr lang="en-GB"/>
          </a:p>
        </p:txBody>
      </p:sp>
      <p:pic>
        <p:nvPicPr>
          <p:cNvPr id="4" name="Picture 3"/>
          <p:cNvPicPr>
            <a:picLocks noChangeAspect="1"/>
          </p:cNvPicPr>
          <p:nvPr/>
        </p:nvPicPr>
        <p:blipFill rotWithShape="1">
          <a:blip r:embed="rId2"/>
          <a:srcRect l="10838" t="23880" r="34265" b="31073"/>
          <a:stretch/>
        </p:blipFill>
        <p:spPr>
          <a:xfrm>
            <a:off x="352863" y="1442018"/>
            <a:ext cx="11282651" cy="5205283"/>
          </a:xfrm>
          <a:prstGeom prst="rect">
            <a:avLst/>
          </a:prstGeom>
        </p:spPr>
      </p:pic>
    </p:spTree>
    <p:extLst>
      <p:ext uri="{BB962C8B-B14F-4D97-AF65-F5344CB8AC3E}">
        <p14:creationId xmlns:p14="http://schemas.microsoft.com/office/powerpoint/2010/main" val="33094977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Moments &amp; Products of Inertia </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42</a:t>
            </a:fld>
            <a:endParaRPr lang="en-GB"/>
          </a:p>
        </p:txBody>
      </p:sp>
      <p:sp>
        <p:nvSpPr>
          <p:cNvPr id="4" name="Rectangle 3"/>
          <p:cNvSpPr/>
          <p:nvPr/>
        </p:nvSpPr>
        <p:spPr>
          <a:xfrm>
            <a:off x="838200" y="1690688"/>
            <a:ext cx="3147204" cy="5047536"/>
          </a:xfrm>
          <a:prstGeom prst="rect">
            <a:avLst/>
          </a:prstGeom>
        </p:spPr>
        <p:txBody>
          <a:bodyPr wrap="square">
            <a:spAutoFit/>
          </a:bodyPr>
          <a:lstStyle/>
          <a:p>
            <a:pPr>
              <a:lnSpc>
                <a:spcPct val="115000"/>
              </a:lnSpc>
              <a:spcAft>
                <a:spcPts val="0"/>
              </a:spcAft>
            </a:pPr>
            <a:r>
              <a:rPr lang="en-US" sz="2800" b="1" dirty="0">
                <a:latin typeface="Times New Roman" panose="02020603050405020304" pitchFamily="18" charset="0"/>
                <a:ea typeface="Calibri" panose="020F0502020204030204" pitchFamily="34" charset="0"/>
              </a:rPr>
              <a:t>Example 2- 5 </a:t>
            </a:r>
          </a:p>
          <a:p>
            <a:pPr algn="just">
              <a:lnSpc>
                <a:spcPct val="115000"/>
              </a:lnSpc>
              <a:spcAft>
                <a:spcPts val="1000"/>
              </a:spcAft>
            </a:pPr>
            <a:r>
              <a:rPr lang="en-GB" sz="2800" dirty="0" smtClean="0">
                <a:latin typeface="Times New Roman" panose="02020603050405020304" pitchFamily="18" charset="0"/>
                <a:ea typeface="Calibri" panose="020F0502020204030204" pitchFamily="34" charset="0"/>
              </a:rPr>
              <a:t>Find </a:t>
            </a:r>
            <a:r>
              <a:rPr lang="en-GB" sz="2800" dirty="0">
                <a:latin typeface="Times New Roman" panose="02020603050405020304" pitchFamily="18" charset="0"/>
                <a:ea typeface="Calibri" panose="020F0502020204030204" pitchFamily="34" charset="0"/>
              </a:rPr>
              <a:t>the three moments and the three products of inertia of a circular cylinder of mass m, length L and radius R about the x, y and z axes through the centre of mass.</a:t>
            </a:r>
            <a:endParaRPr lang="en-US" sz="2800" dirty="0">
              <a:effectLst/>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rotWithShape="1">
          <a:blip r:embed="rId2"/>
          <a:srcRect l="27414" t="48880" r="50638" b="17394"/>
          <a:stretch/>
        </p:blipFill>
        <p:spPr>
          <a:xfrm>
            <a:off x="5181501" y="1559614"/>
            <a:ext cx="5843057" cy="5048220"/>
          </a:xfrm>
          <a:prstGeom prst="rect">
            <a:avLst/>
          </a:prstGeom>
        </p:spPr>
      </p:pic>
    </p:spTree>
    <p:extLst>
      <p:ext uri="{BB962C8B-B14F-4D97-AF65-F5344CB8AC3E}">
        <p14:creationId xmlns:p14="http://schemas.microsoft.com/office/powerpoint/2010/main" val="16035828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041" y="572832"/>
            <a:ext cx="10515600" cy="902412"/>
          </a:xfrm>
        </p:spPr>
        <p:txBody>
          <a:bodyPr/>
          <a:lstStyle/>
          <a:p>
            <a:r>
              <a:rPr lang="en-GB" b="1" dirty="0"/>
              <a:t>Moments &amp; Products of Inertia </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43</a:t>
            </a:fld>
            <a:endParaRPr lang="en-GB"/>
          </a:p>
        </p:txBody>
      </p:sp>
      <p:sp>
        <p:nvSpPr>
          <p:cNvPr id="4" name="Rectangle 2"/>
          <p:cNvSpPr>
            <a:spLocks noChangeArrowheads="1"/>
          </p:cNvSpPr>
          <p:nvPr/>
        </p:nvSpPr>
        <p:spPr bwMode="auto">
          <a:xfrm>
            <a:off x="557431" y="1475244"/>
            <a:ext cx="406160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8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Solution</a:t>
            </a:r>
            <a:endParaRPr kumimoji="0" lang="en-US" altLang="en-US" sz="28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Consider an infinitesimal ring of width </a:t>
            </a:r>
            <a:r>
              <a:rPr kumimoji="0" lang="en-GB"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a:t>
            </a: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r radius from the centre of the cylinder.  If λ is the density (mass per unit volume) of the cylinder, then the mass of the infinitesimal ring is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sz="2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818819827"/>
              </p:ext>
            </p:extLst>
          </p:nvPr>
        </p:nvGraphicFramePr>
        <p:xfrm>
          <a:off x="777328" y="5187118"/>
          <a:ext cx="2535216" cy="516888"/>
        </p:xfrm>
        <a:graphic>
          <a:graphicData uri="http://schemas.openxmlformats.org/presentationml/2006/ole">
            <mc:AlternateContent xmlns:mc="http://schemas.openxmlformats.org/markup-compatibility/2006">
              <mc:Choice xmlns:v="urn:schemas-microsoft-com:vml" Requires="v">
                <p:oleObj spid="_x0000_s23587" name="Equation" r:id="rId3" imgW="952087" imgH="177723" progId="Equation.3">
                  <p:embed/>
                </p:oleObj>
              </mc:Choice>
              <mc:Fallback>
                <p:oleObj name="Equation" r:id="rId3" imgW="952087" imgH="177723"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28" y="5187118"/>
                        <a:ext cx="2535216" cy="516888"/>
                      </a:xfrm>
                      <a:prstGeom prst="rect">
                        <a:avLst/>
                      </a:prstGeom>
                      <a:noFill/>
                    </p:spPr>
                  </p:pic>
                </p:oleObj>
              </mc:Fallback>
            </mc:AlternateContent>
          </a:graphicData>
        </a:graphic>
      </p:graphicFrame>
      <p:pic>
        <p:nvPicPr>
          <p:cNvPr id="7" name="Picture 6"/>
          <p:cNvPicPr>
            <a:picLocks noChangeAspect="1"/>
          </p:cNvPicPr>
          <p:nvPr/>
        </p:nvPicPr>
        <p:blipFill rotWithShape="1">
          <a:blip r:embed="rId5"/>
          <a:srcRect l="50516" t="48880" r="34397" b="17394"/>
          <a:stretch/>
        </p:blipFill>
        <p:spPr>
          <a:xfrm>
            <a:off x="6711351" y="1246700"/>
            <a:ext cx="3864633" cy="4857099"/>
          </a:xfrm>
          <a:prstGeom prst="rect">
            <a:avLst/>
          </a:prstGeom>
        </p:spPr>
      </p:pic>
    </p:spTree>
    <p:extLst>
      <p:ext uri="{BB962C8B-B14F-4D97-AF65-F5344CB8AC3E}">
        <p14:creationId xmlns:p14="http://schemas.microsoft.com/office/powerpoint/2010/main" val="25470256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Moments &amp; Products of Inertia </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44</a:t>
            </a:fld>
            <a:endParaRPr lang="en-GB"/>
          </a:p>
        </p:txBody>
      </p:sp>
      <p:sp>
        <p:nvSpPr>
          <p:cNvPr id="4" name="Rectangle 3"/>
          <p:cNvSpPr>
            <a:spLocks noChangeArrowheads="1"/>
          </p:cNvSpPr>
          <p:nvPr/>
        </p:nvSpPr>
        <p:spPr bwMode="auto">
          <a:xfrm>
            <a:off x="148296" y="1690688"/>
            <a:ext cx="93714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moment of inertia of the infinitesimal ring about z axis is </a:t>
            </a:r>
            <a:endParaRPr kumimoji="0" lang="en-GB" altLang="en-US" sz="2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858229161"/>
              </p:ext>
            </p:extLst>
          </p:nvPr>
        </p:nvGraphicFramePr>
        <p:xfrm>
          <a:off x="3554083" y="2593100"/>
          <a:ext cx="3869054" cy="857466"/>
        </p:xfrm>
        <a:graphic>
          <a:graphicData uri="http://schemas.openxmlformats.org/presentationml/2006/ole">
            <mc:AlternateContent xmlns:mc="http://schemas.openxmlformats.org/markup-compatibility/2006">
              <mc:Choice xmlns:v="urn:schemas-microsoft-com:vml" Requires="v">
                <p:oleObj spid="_x0000_s24678" name="Equation" r:id="rId3" imgW="1739900" imgH="381000" progId="Equation.3">
                  <p:embed/>
                </p:oleObj>
              </mc:Choice>
              <mc:Fallback>
                <p:oleObj name="Equation" r:id="rId3" imgW="1739900" imgH="3810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4083" y="2593100"/>
                        <a:ext cx="3869054" cy="857466"/>
                      </a:xfrm>
                      <a:prstGeom prst="rect">
                        <a:avLst/>
                      </a:prstGeom>
                      <a:noFill/>
                    </p:spPr>
                  </p:pic>
                </p:oleObj>
              </mc:Fallback>
            </mc:AlternateContent>
          </a:graphicData>
        </a:graphic>
      </p:graphicFrame>
      <p:sp>
        <p:nvSpPr>
          <p:cNvPr id="7" name="Rectangle 4"/>
          <p:cNvSpPr>
            <a:spLocks noChangeArrowheads="1"/>
          </p:cNvSpPr>
          <p:nvPr/>
        </p:nvSpPr>
        <p:spPr bwMode="auto">
          <a:xfrm>
            <a:off x="0" y="3674698"/>
            <a:ext cx="3212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where is the radius</a:t>
            </a:r>
            <a:r>
              <a:rPr kumimoji="0" lang="en-GB" altLang="en-US" sz="2800" b="0" i="0" u="none" strike="noStrike" cap="none" normalizeH="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is</a:t>
            </a:r>
            <a:endParaRPr kumimoji="0" lang="en-GB" altLang="en-US" sz="2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519993412"/>
              </p:ext>
            </p:extLst>
          </p:nvPr>
        </p:nvGraphicFramePr>
        <p:xfrm>
          <a:off x="3349259" y="3619311"/>
          <a:ext cx="1983486" cy="653099"/>
        </p:xfrm>
        <a:graphic>
          <a:graphicData uri="http://schemas.openxmlformats.org/presentationml/2006/ole">
            <mc:AlternateContent xmlns:mc="http://schemas.openxmlformats.org/markup-compatibility/2006">
              <mc:Choice xmlns:v="urn:schemas-microsoft-com:vml" Requires="v">
                <p:oleObj spid="_x0000_s24679" name="Equation" r:id="rId5" imgW="800100" imgH="228600" progId="Equation.3">
                  <p:embed/>
                </p:oleObj>
              </mc:Choice>
              <mc:Fallback>
                <p:oleObj name="Equation" r:id="rId5" imgW="80010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9259" y="3619311"/>
                        <a:ext cx="1983486" cy="653099"/>
                      </a:xfrm>
                      <a:prstGeom prst="rect">
                        <a:avLst/>
                      </a:prstGeom>
                      <a:noFill/>
                    </p:spPr>
                  </p:pic>
                </p:oleObj>
              </mc:Fallback>
            </mc:AlternateContent>
          </a:graphicData>
        </a:graphic>
      </p:graphicFrame>
      <p:sp>
        <p:nvSpPr>
          <p:cNvPr id="9" name="Rectangle 8"/>
          <p:cNvSpPr/>
          <p:nvPr/>
        </p:nvSpPr>
        <p:spPr>
          <a:xfrm>
            <a:off x="5730149" y="3691140"/>
            <a:ext cx="2093330" cy="523220"/>
          </a:xfrm>
          <a:prstGeom prst="rect">
            <a:avLst/>
          </a:prstGeom>
        </p:spPr>
        <p:txBody>
          <a:bodyPr wrap="none">
            <a:spAutoFit/>
          </a:bodyPr>
          <a:lstStyle/>
          <a:p>
            <a:r>
              <a:rPr lang="en-GB" sz="2800" i="1" dirty="0" smtClean="0">
                <a:latin typeface="Times New Roman" panose="02020603050405020304" pitchFamily="18" charset="0"/>
                <a:ea typeface="Calibri" panose="020F0502020204030204" pitchFamily="34" charset="0"/>
              </a:rPr>
              <a:t>L</a:t>
            </a:r>
            <a:r>
              <a:rPr lang="en-GB" sz="2800" dirty="0" smtClean="0">
                <a:latin typeface="Times New Roman" panose="02020603050405020304" pitchFamily="18" charset="0"/>
                <a:ea typeface="Calibri" panose="020F0502020204030204" pitchFamily="34" charset="0"/>
              </a:rPr>
              <a:t> is constant.</a:t>
            </a:r>
            <a:endParaRPr lang="en-US" sz="2800" dirty="0"/>
          </a:p>
        </p:txBody>
      </p:sp>
      <p:sp>
        <p:nvSpPr>
          <p:cNvPr id="10" name="Rectangle 9"/>
          <p:cNvSpPr/>
          <p:nvPr/>
        </p:nvSpPr>
        <p:spPr>
          <a:xfrm>
            <a:off x="148296" y="4378535"/>
            <a:ext cx="6061275" cy="587853"/>
          </a:xfrm>
          <a:prstGeom prst="rect">
            <a:avLst/>
          </a:prstGeom>
        </p:spPr>
        <p:txBody>
          <a:bodyPr wrap="none">
            <a:spAutoFit/>
          </a:bodyPr>
          <a:lstStyle/>
          <a:p>
            <a:pPr>
              <a:lnSpc>
                <a:spcPct val="115000"/>
              </a:lnSpc>
              <a:spcAft>
                <a:spcPts val="1000"/>
              </a:spcAft>
            </a:pPr>
            <a:r>
              <a:rPr lang="en-GB" sz="2800">
                <a:latin typeface="Times New Roman" panose="02020603050405020304" pitchFamily="18" charset="0"/>
                <a:ea typeface="Calibri" panose="020F0502020204030204" pitchFamily="34" charset="0"/>
              </a:rPr>
              <a:t>Integrating from r = 0 to r = R, we have  </a:t>
            </a:r>
            <a:endParaRPr lang="en-US" sz="2800" dirty="0">
              <a:effectLst/>
              <a:latin typeface="Times New Roman" panose="02020603050405020304" pitchFamily="18" charset="0"/>
              <a:ea typeface="Calibri" panose="020F0502020204030204" pitchFamily="34"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2442058209"/>
              </p:ext>
            </p:extLst>
          </p:nvPr>
        </p:nvGraphicFramePr>
        <p:xfrm>
          <a:off x="1213208" y="5165694"/>
          <a:ext cx="10140592" cy="1196851"/>
        </p:xfrm>
        <a:graphic>
          <a:graphicData uri="http://schemas.openxmlformats.org/presentationml/2006/ole">
            <mc:AlternateContent xmlns:mc="http://schemas.openxmlformats.org/markup-compatibility/2006">
              <mc:Choice xmlns:v="urn:schemas-microsoft-com:vml" Requires="v">
                <p:oleObj spid="_x0000_s24680" name="Equation" r:id="rId7" imgW="4445000" imgH="508000" progId="Equation.3">
                  <p:embed/>
                </p:oleObj>
              </mc:Choice>
              <mc:Fallback>
                <p:oleObj name="Equation" r:id="rId7" imgW="4445000" imgH="508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3208" y="5165694"/>
                        <a:ext cx="10140592" cy="1196851"/>
                      </a:xfrm>
                      <a:prstGeom prst="rect">
                        <a:avLst/>
                      </a:prstGeom>
                      <a:noFill/>
                    </p:spPr>
                  </p:pic>
                </p:oleObj>
              </mc:Fallback>
            </mc:AlternateContent>
          </a:graphicData>
        </a:graphic>
      </p:graphicFrame>
    </p:spTree>
    <p:extLst>
      <p:ext uri="{BB962C8B-B14F-4D97-AF65-F5344CB8AC3E}">
        <p14:creationId xmlns:p14="http://schemas.microsoft.com/office/powerpoint/2010/main" val="12657112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854" y="494978"/>
            <a:ext cx="10515600" cy="902412"/>
          </a:xfrm>
        </p:spPr>
        <p:txBody>
          <a:bodyPr/>
          <a:lstStyle/>
          <a:p>
            <a:r>
              <a:rPr lang="en-GB" b="1" dirty="0"/>
              <a:t>Moments &amp; Products of Inertia</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45</a:t>
            </a:fld>
            <a:endParaRPr lang="en-GB"/>
          </a:p>
        </p:txBody>
      </p:sp>
      <p:pic>
        <p:nvPicPr>
          <p:cNvPr id="4" name="Picture 3"/>
          <p:cNvPicPr>
            <a:picLocks noChangeAspect="1"/>
          </p:cNvPicPr>
          <p:nvPr/>
        </p:nvPicPr>
        <p:blipFill rotWithShape="1">
          <a:blip r:embed="rId2"/>
          <a:srcRect l="18132" t="53832" r="47657" b="10790"/>
          <a:stretch/>
        </p:blipFill>
        <p:spPr>
          <a:xfrm>
            <a:off x="1216666" y="1226056"/>
            <a:ext cx="9652788" cy="5612086"/>
          </a:xfrm>
          <a:prstGeom prst="rect">
            <a:avLst/>
          </a:prstGeom>
        </p:spPr>
      </p:pic>
    </p:spTree>
    <p:extLst>
      <p:ext uri="{BB962C8B-B14F-4D97-AF65-F5344CB8AC3E}">
        <p14:creationId xmlns:p14="http://schemas.microsoft.com/office/powerpoint/2010/main" val="993747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Moments &amp; Products of Inertia</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46</a:t>
            </a:fld>
            <a:endParaRPr lang="en-GB"/>
          </a:p>
        </p:txBody>
      </p:sp>
      <p:graphicFrame>
        <p:nvGraphicFramePr>
          <p:cNvPr id="5" name="Object 4"/>
          <p:cNvGraphicFramePr>
            <a:graphicFrameLocks noChangeAspect="1"/>
          </p:cNvGraphicFramePr>
          <p:nvPr>
            <p:extLst>
              <p:ext uri="{D42A27DB-BD31-4B8C-83A1-F6EECF244321}">
                <p14:modId xmlns:p14="http://schemas.microsoft.com/office/powerpoint/2010/main" val="571135868"/>
              </p:ext>
            </p:extLst>
          </p:nvPr>
        </p:nvGraphicFramePr>
        <p:xfrm>
          <a:off x="2070340" y="1586632"/>
          <a:ext cx="2950234" cy="1259996"/>
        </p:xfrm>
        <a:graphic>
          <a:graphicData uri="http://schemas.openxmlformats.org/presentationml/2006/ole">
            <mc:AlternateContent xmlns:mc="http://schemas.openxmlformats.org/markup-compatibility/2006">
              <mc:Choice xmlns:v="urn:schemas-microsoft-com:vml" Requires="v">
                <p:oleObj spid="_x0000_s25702" name="Equation" r:id="rId3" imgW="914400" imgH="381000" progId="Equation.3">
                  <p:embed/>
                </p:oleObj>
              </mc:Choice>
              <mc:Fallback>
                <p:oleObj name="Equation" r:id="rId3" imgW="914400" imgH="3810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340" y="1586632"/>
                        <a:ext cx="2950234" cy="1259996"/>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42167757"/>
              </p:ext>
            </p:extLst>
          </p:nvPr>
        </p:nvGraphicFramePr>
        <p:xfrm>
          <a:off x="7159923" y="1690688"/>
          <a:ext cx="2706592" cy="1155940"/>
        </p:xfrm>
        <a:graphic>
          <a:graphicData uri="http://schemas.openxmlformats.org/presentationml/2006/ole">
            <mc:AlternateContent xmlns:mc="http://schemas.openxmlformats.org/markup-compatibility/2006">
              <mc:Choice xmlns:v="urn:schemas-microsoft-com:vml" Requires="v">
                <p:oleObj spid="_x0000_s25703" name="Equation" r:id="rId5" imgW="888614" imgH="380835" progId="Equation.3">
                  <p:embed/>
                </p:oleObj>
              </mc:Choice>
              <mc:Fallback>
                <p:oleObj name="Equation" r:id="rId5" imgW="888614" imgH="380835"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923" y="1690688"/>
                        <a:ext cx="2706592" cy="1155940"/>
                      </a:xfrm>
                      <a:prstGeom prst="rect">
                        <a:avLst/>
                      </a:prstGeom>
                      <a:noFill/>
                    </p:spPr>
                  </p:pic>
                </p:oleObj>
              </mc:Fallback>
            </mc:AlternateContent>
          </a:graphicData>
        </a:graphic>
      </p:graphicFrame>
      <p:pic>
        <p:nvPicPr>
          <p:cNvPr id="8" name="Picture 7"/>
          <p:cNvPicPr>
            <a:picLocks noChangeAspect="1"/>
          </p:cNvPicPr>
          <p:nvPr/>
        </p:nvPicPr>
        <p:blipFill rotWithShape="1">
          <a:blip r:embed="rId7"/>
          <a:srcRect l="37758" t="66579" r="47523" b="3232"/>
          <a:stretch/>
        </p:blipFill>
        <p:spPr>
          <a:xfrm>
            <a:off x="7538433" y="2593100"/>
            <a:ext cx="3815367" cy="4399698"/>
          </a:xfrm>
          <a:prstGeom prst="rect">
            <a:avLst/>
          </a:prstGeom>
        </p:spPr>
      </p:pic>
      <p:sp>
        <p:nvSpPr>
          <p:cNvPr id="9" name="Rectangle 8"/>
          <p:cNvSpPr/>
          <p:nvPr/>
        </p:nvSpPr>
        <p:spPr>
          <a:xfrm>
            <a:off x="379562" y="3206173"/>
            <a:ext cx="6400800" cy="1083374"/>
          </a:xfrm>
          <a:prstGeom prst="rect">
            <a:avLst/>
          </a:prstGeom>
        </p:spPr>
        <p:txBody>
          <a:bodyPr wrap="square">
            <a:spAutoFit/>
          </a:bodyPr>
          <a:lstStyle/>
          <a:p>
            <a:pPr>
              <a:lnSpc>
                <a:spcPct val="115000"/>
              </a:lnSpc>
              <a:spcAft>
                <a:spcPts val="1000"/>
              </a:spcAft>
            </a:pPr>
            <a:r>
              <a:rPr lang="en-GB" sz="2800" dirty="0">
                <a:latin typeface="Times New Roman" panose="02020603050405020304" pitchFamily="18" charset="0"/>
                <a:ea typeface="Calibri" panose="020F0502020204030204" pitchFamily="34" charset="0"/>
              </a:rPr>
              <a:t>The moment of inertia of the infinitesimal section shown in Figure 2.5 is given by</a:t>
            </a:r>
            <a:endParaRPr lang="en-US" sz="2800" dirty="0">
              <a:effectLst/>
              <a:latin typeface="Times New Roman" panose="02020603050405020304" pitchFamily="18" charset="0"/>
              <a:ea typeface="Calibri" panose="020F0502020204030204" pitchFamily="34"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2244133483"/>
              </p:ext>
            </p:extLst>
          </p:nvPr>
        </p:nvGraphicFramePr>
        <p:xfrm>
          <a:off x="182665" y="4590584"/>
          <a:ext cx="5913335" cy="932795"/>
        </p:xfrm>
        <a:graphic>
          <a:graphicData uri="http://schemas.openxmlformats.org/presentationml/2006/ole">
            <mc:AlternateContent xmlns:mc="http://schemas.openxmlformats.org/markup-compatibility/2006">
              <mc:Choice xmlns:v="urn:schemas-microsoft-com:vml" Requires="v">
                <p:oleObj spid="_x0000_s25704" name="Equation" r:id="rId8" imgW="2273040" imgH="380880" progId="Equation.3">
                  <p:embed/>
                </p:oleObj>
              </mc:Choice>
              <mc:Fallback>
                <p:oleObj name="Equation" r:id="rId8" imgW="2273040" imgH="380880" progId="Equation.3">
                  <p:embed/>
                  <p:pic>
                    <p:nvPicPr>
                      <p:cNvPr id="0" name="Object 10"/>
                      <p:cNvPicPr>
                        <a:picLocks noChangeAspect="1" noChangeArrowheads="1"/>
                      </p:cNvPicPr>
                      <p:nvPr/>
                    </p:nvPicPr>
                    <p:blipFill>
                      <a:blip r:embed="rId9"/>
                      <a:srcRect/>
                      <a:stretch>
                        <a:fillRect/>
                      </a:stretch>
                    </p:blipFill>
                    <p:spPr bwMode="auto">
                      <a:xfrm>
                        <a:off x="182665" y="4590584"/>
                        <a:ext cx="5913335" cy="932795"/>
                      </a:xfrm>
                      <a:prstGeom prst="rect">
                        <a:avLst/>
                      </a:prstGeom>
                      <a:noFill/>
                    </p:spPr>
                  </p:pic>
                </p:oleObj>
              </mc:Fallback>
            </mc:AlternateContent>
          </a:graphicData>
        </a:graphic>
      </p:graphicFrame>
      <p:sp>
        <p:nvSpPr>
          <p:cNvPr id="16" name="Rectangle 15"/>
          <p:cNvSpPr/>
          <p:nvPr/>
        </p:nvSpPr>
        <p:spPr>
          <a:xfrm>
            <a:off x="501199" y="5824416"/>
            <a:ext cx="3365024" cy="587853"/>
          </a:xfrm>
          <a:prstGeom prst="rect">
            <a:avLst/>
          </a:prstGeom>
        </p:spPr>
        <p:txBody>
          <a:bodyPr wrap="none">
            <a:spAutoFit/>
          </a:bodyPr>
          <a:lstStyle/>
          <a:p>
            <a:pPr>
              <a:lnSpc>
                <a:spcPct val="115000"/>
              </a:lnSpc>
              <a:spcAft>
                <a:spcPts val="1000"/>
              </a:spcAft>
            </a:pPr>
            <a:r>
              <a:rPr lang="en-GB" sz="2800" dirty="0">
                <a:latin typeface="Times New Roman" panose="02020603050405020304" pitchFamily="18" charset="0"/>
                <a:ea typeface="Calibri" panose="020F0502020204030204" pitchFamily="34" charset="0"/>
              </a:rPr>
              <a:t>where </a:t>
            </a:r>
            <a:r>
              <a:rPr lang="en-GB" sz="2800" i="1" dirty="0" err="1" smtClean="0">
                <a:latin typeface="Times New Roman" panose="02020603050405020304" pitchFamily="18" charset="0"/>
                <a:ea typeface="Calibri" panose="020F0502020204030204" pitchFamily="34" charset="0"/>
              </a:rPr>
              <a:t>dm</a:t>
            </a:r>
            <a:r>
              <a:rPr lang="en-GB" sz="2800" i="1" dirty="0" smtClean="0">
                <a:latin typeface="Times New Roman" panose="02020603050405020304" pitchFamily="18" charset="0"/>
                <a:ea typeface="Calibri" panose="020F0502020204030204" pitchFamily="34" charset="0"/>
              </a:rPr>
              <a:t>=</a:t>
            </a:r>
            <a:r>
              <a:rPr lang="en-GB" sz="2800" i="1" dirty="0" err="1" smtClean="0">
                <a:latin typeface="Times New Roman" panose="02020603050405020304" pitchFamily="18" charset="0"/>
                <a:ea typeface="Calibri" panose="020F0502020204030204" pitchFamily="34" charset="0"/>
              </a:rPr>
              <a:t>λL</a:t>
            </a:r>
            <a:r>
              <a:rPr lang="en-GB" sz="2800" i="1" dirty="0" smtClean="0">
                <a:latin typeface="Times New Roman" panose="02020603050405020304" pitchFamily="18" charset="0"/>
                <a:ea typeface="Calibri" panose="020F0502020204030204" pitchFamily="34" charset="0"/>
              </a:rPr>
              <a:t>(2w)</a:t>
            </a:r>
            <a:r>
              <a:rPr lang="en-GB" sz="2800" i="1" dirty="0" err="1" smtClean="0">
                <a:latin typeface="Times New Roman" panose="02020603050405020304" pitchFamily="18" charset="0"/>
                <a:ea typeface="Calibri" panose="020F0502020204030204" pitchFamily="34" charset="0"/>
              </a:rPr>
              <a:t>dy</a:t>
            </a:r>
            <a:r>
              <a:rPr lang="en-GB" sz="2800" dirty="0" smtClean="0">
                <a:latin typeface="Times New Roman" panose="02020603050405020304" pitchFamily="18" charset="0"/>
                <a:ea typeface="Calibri" panose="020F0502020204030204" pitchFamily="34" charset="0"/>
              </a:rPr>
              <a:t> </a:t>
            </a:r>
            <a:r>
              <a:rPr lang="en-GB" sz="2800" dirty="0">
                <a:latin typeface="Times New Roman" panose="02020603050405020304" pitchFamily="18" charset="0"/>
                <a:ea typeface="Calibri" panose="020F0502020204030204" pitchFamily="34" charset="0"/>
              </a:rPr>
              <a:t>.</a:t>
            </a:r>
            <a:endParaRPr lang="en-US" sz="2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0923199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E50C373-F1D0-494F-8D6D-366C958B3429}" type="slidenum">
              <a:rPr lang="en-GB" smtClean="0"/>
              <a:t>47</a:t>
            </a:fld>
            <a:endParaRPr lang="en-GB"/>
          </a:p>
        </p:txBody>
      </p:sp>
      <p:pic>
        <p:nvPicPr>
          <p:cNvPr id="5" name="Picture 4"/>
          <p:cNvPicPr>
            <a:picLocks noChangeAspect="1"/>
          </p:cNvPicPr>
          <p:nvPr/>
        </p:nvPicPr>
        <p:blipFill rotWithShape="1">
          <a:blip r:embed="rId2"/>
          <a:srcRect l="19192" t="29540" r="26707" b="20460"/>
          <a:stretch/>
        </p:blipFill>
        <p:spPr>
          <a:xfrm>
            <a:off x="557431" y="690860"/>
            <a:ext cx="11814689" cy="6139004"/>
          </a:xfrm>
          <a:prstGeom prst="rect">
            <a:avLst/>
          </a:prstGeom>
        </p:spPr>
      </p:pic>
    </p:spTree>
    <p:extLst>
      <p:ext uri="{BB962C8B-B14F-4D97-AF65-F5344CB8AC3E}">
        <p14:creationId xmlns:p14="http://schemas.microsoft.com/office/powerpoint/2010/main" val="39249748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924" y="614610"/>
            <a:ext cx="10515600" cy="902412"/>
          </a:xfrm>
        </p:spPr>
        <p:txBody>
          <a:bodyPr/>
          <a:lstStyle/>
          <a:p>
            <a:r>
              <a:rPr lang="en-GB" b="1" dirty="0"/>
              <a:t>Moments &amp; Products of Inertia</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48</a:t>
            </a:fld>
            <a:endParaRPr lang="en-GB"/>
          </a:p>
        </p:txBody>
      </p:sp>
      <p:sp>
        <p:nvSpPr>
          <p:cNvPr id="4" name="Rectangle 3"/>
          <p:cNvSpPr/>
          <p:nvPr/>
        </p:nvSpPr>
        <p:spPr>
          <a:xfrm>
            <a:off x="557431" y="1451329"/>
            <a:ext cx="2858629" cy="5047536"/>
          </a:xfrm>
          <a:prstGeom prst="rect">
            <a:avLst/>
          </a:prstGeom>
        </p:spPr>
        <p:txBody>
          <a:bodyPr wrap="square">
            <a:spAutoFit/>
          </a:bodyPr>
          <a:lstStyle/>
          <a:p>
            <a:pPr>
              <a:lnSpc>
                <a:spcPct val="115000"/>
              </a:lnSpc>
              <a:spcAft>
                <a:spcPts val="0"/>
              </a:spcAft>
            </a:pPr>
            <a:r>
              <a:rPr lang="en-US" sz="2800" b="1" dirty="0">
                <a:latin typeface="Times New Roman" panose="02020603050405020304" pitchFamily="18" charset="0"/>
                <a:ea typeface="Calibri" panose="020F0502020204030204" pitchFamily="34" charset="0"/>
              </a:rPr>
              <a:t>Example 2- 6 </a:t>
            </a:r>
          </a:p>
          <a:p>
            <a:pPr>
              <a:lnSpc>
                <a:spcPct val="115000"/>
              </a:lnSpc>
              <a:spcAft>
                <a:spcPts val="600"/>
              </a:spcAft>
            </a:pPr>
            <a:r>
              <a:rPr lang="en-GB" sz="2800" dirty="0" smtClean="0">
                <a:latin typeface="Times New Roman" panose="02020603050405020304" pitchFamily="18" charset="0"/>
                <a:ea typeface="Calibri" panose="020F0502020204030204" pitchFamily="34" charset="0"/>
              </a:rPr>
              <a:t>Find </a:t>
            </a:r>
            <a:r>
              <a:rPr lang="en-GB" sz="2800" dirty="0">
                <a:latin typeface="Times New Roman" panose="02020603050405020304" pitchFamily="18" charset="0"/>
                <a:ea typeface="Calibri" panose="020F0502020204030204" pitchFamily="34" charset="0"/>
              </a:rPr>
              <a:t>the moments and products of inertia of a uniform rigid sphere of mass m and radius R about the x, y and z axes through the centre of mass.</a:t>
            </a:r>
            <a:endParaRPr lang="en-US" sz="2800" dirty="0">
              <a:effectLst/>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rotWithShape="1">
          <a:blip r:embed="rId2"/>
          <a:srcRect l="34575" t="64446" r="44004" b="9375"/>
          <a:stretch/>
        </p:blipFill>
        <p:spPr>
          <a:xfrm>
            <a:off x="4198918" y="1517022"/>
            <a:ext cx="7154882" cy="4916149"/>
          </a:xfrm>
          <a:prstGeom prst="rect">
            <a:avLst/>
          </a:prstGeom>
        </p:spPr>
      </p:pic>
    </p:spTree>
    <p:extLst>
      <p:ext uri="{BB962C8B-B14F-4D97-AF65-F5344CB8AC3E}">
        <p14:creationId xmlns:p14="http://schemas.microsoft.com/office/powerpoint/2010/main" val="2367850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8275"/>
            <a:ext cx="10515600" cy="548219"/>
          </a:xfrm>
        </p:spPr>
        <p:txBody>
          <a:bodyPr>
            <a:normAutofit fontScale="90000"/>
          </a:bodyPr>
          <a:lstStyle/>
          <a:p>
            <a:r>
              <a:rPr lang="en-GB" dirty="0"/>
              <a:t>Linear, Angular Velocities, Transport </a:t>
            </a:r>
            <a:r>
              <a:rPr lang="en-GB" dirty="0" smtClean="0"/>
              <a:t>Theorem</a:t>
            </a:r>
            <a:endParaRPr lang="en-US" sz="2400" dirty="0"/>
          </a:p>
        </p:txBody>
      </p:sp>
      <p:sp>
        <p:nvSpPr>
          <p:cNvPr id="3" name="Slide Number Placeholder 2"/>
          <p:cNvSpPr>
            <a:spLocks noGrp="1"/>
          </p:cNvSpPr>
          <p:nvPr>
            <p:ph type="sldNum" sz="quarter" idx="12"/>
          </p:nvPr>
        </p:nvSpPr>
        <p:spPr/>
        <p:txBody>
          <a:bodyPr/>
          <a:lstStyle/>
          <a:p>
            <a:fld id="{7E50C373-F1D0-494F-8D6D-366C958B3429}" type="slidenum">
              <a:rPr lang="en-GB" smtClean="0"/>
              <a:t>4</a:t>
            </a:fld>
            <a:endParaRPr lang="en-GB"/>
          </a:p>
        </p:txBody>
      </p:sp>
      <p:sp>
        <p:nvSpPr>
          <p:cNvPr id="10" name="Rectangle 7"/>
          <p:cNvSpPr>
            <a:spLocks noChangeArrowheads="1"/>
          </p:cNvSpPr>
          <p:nvPr/>
        </p:nvSpPr>
        <p:spPr bwMode="auto">
          <a:xfrm>
            <a:off x="1683657" y="32076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p:cNvSpPr>
            <a:spLocks noChangeArrowheads="1"/>
          </p:cNvSpPr>
          <p:nvPr/>
        </p:nvSpPr>
        <p:spPr bwMode="auto">
          <a:xfrm>
            <a:off x="2140857" y="38648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r"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Rectangle 13"/>
          <p:cNvSpPr>
            <a:spLocks noChangeArrowheads="1"/>
          </p:cNvSpPr>
          <p:nvPr/>
        </p:nvSpPr>
        <p:spPr bwMode="auto">
          <a:xfrm>
            <a:off x="1683657" y="50364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557430" y="1336494"/>
            <a:ext cx="4754799" cy="4892621"/>
          </a:xfrm>
          <a:prstGeom prst="rect">
            <a:avLst/>
          </a:prstGeom>
        </p:spPr>
        <p:txBody>
          <a:bodyPr wrap="square">
            <a:spAutoFit/>
          </a:bodyPr>
          <a:lstStyle/>
          <a:p>
            <a:pPr>
              <a:lnSpc>
                <a:spcPct val="115000"/>
              </a:lnSpc>
              <a:spcAft>
                <a:spcPts val="1000"/>
              </a:spcAft>
            </a:pPr>
            <a:r>
              <a:rPr lang="en-US" sz="2400" b="1" dirty="0">
                <a:latin typeface="Times New Roman" panose="02020603050405020304" pitchFamily="18" charset="0"/>
                <a:ea typeface="Calibri" panose="020F0502020204030204" pitchFamily="34" charset="0"/>
              </a:rPr>
              <a:t>Example 1-2</a:t>
            </a:r>
          </a:p>
          <a:p>
            <a:pPr indent="457200" algn="just">
              <a:lnSpc>
                <a:spcPct val="115000"/>
              </a:lnSpc>
              <a:spcAft>
                <a:spcPts val="1000"/>
              </a:spcAft>
            </a:pPr>
            <a:r>
              <a:rPr lang="en-GB" sz="2400" dirty="0">
                <a:latin typeface="Times New Roman" panose="02020603050405020304" pitchFamily="18" charset="0"/>
                <a:ea typeface="Calibri" panose="020F0502020204030204" pitchFamily="34" charset="0"/>
              </a:rPr>
              <a:t>The horizontal shaft BC in Figure E1-2 is rigidly attached to the vertical shaft AB. The vertical shaft AB rotates at a constant angular velocity ω</a:t>
            </a:r>
            <a:r>
              <a:rPr lang="en-GB" sz="2400" baseline="-25000" dirty="0">
                <a:latin typeface="Times New Roman" panose="02020603050405020304" pitchFamily="18" charset="0"/>
                <a:ea typeface="Calibri" panose="020F0502020204030204" pitchFamily="34" charset="0"/>
              </a:rPr>
              <a:t>1</a:t>
            </a:r>
            <a:r>
              <a:rPr lang="en-GB" sz="2400" dirty="0">
                <a:latin typeface="Times New Roman" panose="02020603050405020304" pitchFamily="18" charset="0"/>
                <a:ea typeface="Calibri" panose="020F0502020204030204" pitchFamily="34" charset="0"/>
              </a:rPr>
              <a:t> = 4 rad/s about the vertical axis while the disc mounted at the end of BC is rotates about the horizontal axis at ω</a:t>
            </a:r>
            <a:r>
              <a:rPr lang="en-GB" sz="2400" baseline="-25000" dirty="0">
                <a:latin typeface="Times New Roman" panose="02020603050405020304" pitchFamily="18" charset="0"/>
                <a:ea typeface="Calibri" panose="020F0502020204030204" pitchFamily="34" charset="0"/>
              </a:rPr>
              <a:t>2</a:t>
            </a:r>
            <a:r>
              <a:rPr lang="en-GB" sz="2400" dirty="0">
                <a:latin typeface="Times New Roman" panose="02020603050405020304" pitchFamily="18" charset="0"/>
                <a:ea typeface="Calibri" panose="020F0502020204030204" pitchFamily="34" charset="0"/>
              </a:rPr>
              <a:t> = 1 rad/s and α</a:t>
            </a:r>
            <a:r>
              <a:rPr lang="en-GB" sz="2400" baseline="-25000" dirty="0">
                <a:latin typeface="Times New Roman" panose="02020603050405020304" pitchFamily="18" charset="0"/>
                <a:ea typeface="Calibri" panose="020F0502020204030204" pitchFamily="34" charset="0"/>
              </a:rPr>
              <a:t>2</a:t>
            </a:r>
            <a:r>
              <a:rPr lang="en-GB" sz="2400" dirty="0">
                <a:latin typeface="Times New Roman" panose="02020603050405020304" pitchFamily="18" charset="0"/>
                <a:ea typeface="Calibri" panose="020F0502020204030204" pitchFamily="34" charset="0"/>
              </a:rPr>
              <a:t> =2 rad/s</a:t>
            </a:r>
            <a:r>
              <a:rPr lang="en-GB" sz="2400" baseline="30000" dirty="0">
                <a:latin typeface="Times New Roman" panose="02020603050405020304" pitchFamily="18" charset="0"/>
                <a:ea typeface="Calibri" panose="020F0502020204030204" pitchFamily="34" charset="0"/>
              </a:rPr>
              <a:t>2</a:t>
            </a:r>
            <a:r>
              <a:rPr lang="en-GB" sz="2400" dirty="0">
                <a:latin typeface="Times New Roman" panose="02020603050405020304" pitchFamily="18" charset="0"/>
                <a:ea typeface="Calibri" panose="020F0502020204030204" pitchFamily="34" charset="0"/>
              </a:rPr>
              <a:t>. Determine the angular velocity and acceleration of the disc.</a:t>
            </a:r>
            <a:endParaRPr lang="en-US" sz="2400" dirty="0">
              <a:effectLst/>
              <a:latin typeface="Times New Roman" panose="02020603050405020304" pitchFamily="18" charset="0"/>
              <a:ea typeface="Calibri" panose="020F0502020204030204" pitchFamily="34" charset="0"/>
            </a:endParaRPr>
          </a:p>
        </p:txBody>
      </p:sp>
      <p:pic>
        <p:nvPicPr>
          <p:cNvPr id="12" name="Picture 11"/>
          <p:cNvPicPr>
            <a:picLocks noChangeAspect="1"/>
          </p:cNvPicPr>
          <p:nvPr/>
        </p:nvPicPr>
        <p:blipFill rotWithShape="1">
          <a:blip r:embed="rId2"/>
          <a:srcRect l="27466" t="27728" r="21443" b="10962"/>
          <a:stretch/>
        </p:blipFill>
        <p:spPr>
          <a:xfrm>
            <a:off x="5863771" y="2118749"/>
            <a:ext cx="5791200" cy="3907165"/>
          </a:xfrm>
          <a:prstGeom prst="rect">
            <a:avLst/>
          </a:prstGeom>
        </p:spPr>
      </p:pic>
    </p:spTree>
    <p:extLst>
      <p:ext uri="{BB962C8B-B14F-4D97-AF65-F5344CB8AC3E}">
        <p14:creationId xmlns:p14="http://schemas.microsoft.com/office/powerpoint/2010/main" val="1289383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Moments &amp; Products of Inertia</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49</a:t>
            </a:fld>
            <a:endParaRPr lang="en-GB"/>
          </a:p>
        </p:txBody>
      </p:sp>
      <p:pic>
        <p:nvPicPr>
          <p:cNvPr id="4" name="Picture 3"/>
          <p:cNvPicPr>
            <a:picLocks noChangeAspect="1"/>
          </p:cNvPicPr>
          <p:nvPr/>
        </p:nvPicPr>
        <p:blipFill rotWithShape="1">
          <a:blip r:embed="rId2"/>
          <a:srcRect l="19325" t="26239" r="26653" b="36262"/>
          <a:stretch/>
        </p:blipFill>
        <p:spPr>
          <a:xfrm>
            <a:off x="352863" y="1863305"/>
            <a:ext cx="11348151" cy="4428905"/>
          </a:xfrm>
          <a:prstGeom prst="rect">
            <a:avLst/>
          </a:prstGeom>
        </p:spPr>
      </p:pic>
    </p:spTree>
    <p:extLst>
      <p:ext uri="{BB962C8B-B14F-4D97-AF65-F5344CB8AC3E}">
        <p14:creationId xmlns:p14="http://schemas.microsoft.com/office/powerpoint/2010/main" val="11678155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E50C373-F1D0-494F-8D6D-366C958B3429}" type="slidenum">
              <a:rPr lang="en-GB" smtClean="0"/>
              <a:t>50</a:t>
            </a:fld>
            <a:endParaRPr lang="en-GB"/>
          </a:p>
        </p:txBody>
      </p:sp>
      <p:pic>
        <p:nvPicPr>
          <p:cNvPr id="4" name="Picture 3"/>
          <p:cNvPicPr>
            <a:picLocks noChangeAspect="1"/>
          </p:cNvPicPr>
          <p:nvPr/>
        </p:nvPicPr>
        <p:blipFill rotWithShape="1">
          <a:blip r:embed="rId2"/>
          <a:srcRect l="17999" t="31663" r="29226" b="26828"/>
          <a:stretch/>
        </p:blipFill>
        <p:spPr>
          <a:xfrm>
            <a:off x="352863" y="914400"/>
            <a:ext cx="11614971" cy="5550339"/>
          </a:xfrm>
          <a:prstGeom prst="rect">
            <a:avLst/>
          </a:prstGeom>
        </p:spPr>
      </p:pic>
    </p:spTree>
    <p:extLst>
      <p:ext uri="{BB962C8B-B14F-4D97-AF65-F5344CB8AC3E}">
        <p14:creationId xmlns:p14="http://schemas.microsoft.com/office/powerpoint/2010/main" val="34552988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E50C373-F1D0-494F-8D6D-366C958B3429}" type="slidenum">
              <a:rPr lang="en-GB" smtClean="0"/>
              <a:t>51</a:t>
            </a:fld>
            <a:endParaRPr lang="en-GB"/>
          </a:p>
        </p:txBody>
      </p:sp>
      <p:pic>
        <p:nvPicPr>
          <p:cNvPr id="4" name="Picture 3"/>
          <p:cNvPicPr>
            <a:picLocks noChangeAspect="1"/>
          </p:cNvPicPr>
          <p:nvPr/>
        </p:nvPicPr>
        <p:blipFill rotWithShape="1">
          <a:blip r:embed="rId2"/>
          <a:srcRect l="19457" t="34257" r="28695" b="15979"/>
          <a:stretch/>
        </p:blipFill>
        <p:spPr>
          <a:xfrm>
            <a:off x="828136" y="751052"/>
            <a:ext cx="11264529" cy="6078811"/>
          </a:xfrm>
          <a:prstGeom prst="rect">
            <a:avLst/>
          </a:prstGeom>
        </p:spPr>
      </p:pic>
    </p:spTree>
    <p:extLst>
      <p:ext uri="{BB962C8B-B14F-4D97-AF65-F5344CB8AC3E}">
        <p14:creationId xmlns:p14="http://schemas.microsoft.com/office/powerpoint/2010/main" val="14248593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63" y="788276"/>
            <a:ext cx="10515600" cy="419422"/>
          </a:xfrm>
        </p:spPr>
        <p:txBody>
          <a:bodyPr>
            <a:normAutofit fontScale="90000"/>
          </a:bodyPr>
          <a:lstStyle/>
          <a:p>
            <a:r>
              <a:rPr lang="en-GB" b="1" dirty="0"/>
              <a:t>Moments &amp; Products of Inertia</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52</a:t>
            </a:fld>
            <a:endParaRPr lang="en-GB"/>
          </a:p>
        </p:txBody>
      </p:sp>
      <p:pic>
        <p:nvPicPr>
          <p:cNvPr id="4" name="Picture 3"/>
          <p:cNvPicPr>
            <a:picLocks noChangeAspect="1"/>
          </p:cNvPicPr>
          <p:nvPr/>
        </p:nvPicPr>
        <p:blipFill rotWithShape="1">
          <a:blip r:embed="rId2"/>
          <a:srcRect l="19855" t="29245" r="28563" b="27594"/>
          <a:stretch/>
        </p:blipFill>
        <p:spPr>
          <a:xfrm>
            <a:off x="575437" y="1207698"/>
            <a:ext cx="11332468" cy="5814204"/>
          </a:xfrm>
          <a:prstGeom prst="rect">
            <a:avLst/>
          </a:prstGeom>
        </p:spPr>
      </p:pic>
    </p:spTree>
    <p:extLst>
      <p:ext uri="{BB962C8B-B14F-4D97-AF65-F5344CB8AC3E}">
        <p14:creationId xmlns:p14="http://schemas.microsoft.com/office/powerpoint/2010/main" val="36601833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31" y="753771"/>
            <a:ext cx="10515600" cy="488433"/>
          </a:xfrm>
        </p:spPr>
        <p:txBody>
          <a:bodyPr>
            <a:noAutofit/>
          </a:bodyPr>
          <a:lstStyle/>
          <a:p>
            <a:pPr lvl="2" algn="l" rtl="0">
              <a:lnSpc>
                <a:spcPct val="90000"/>
              </a:lnSpc>
              <a:spcBef>
                <a:spcPct val="0"/>
              </a:spcBef>
            </a:pPr>
            <a:r>
              <a:rPr lang="en-GB" sz="3200" b="1" dirty="0" smtClean="0">
                <a:latin typeface="Times New Roman" panose="02020603050405020304" pitchFamily="18" charset="0"/>
                <a:cs typeface="Arial" panose="020B0604020202020204" pitchFamily="34" charset="0"/>
              </a:rPr>
              <a:t>Inertia Matrix</a:t>
            </a:r>
            <a:endParaRPr lang="en-US" sz="3200" dirty="0"/>
          </a:p>
        </p:txBody>
      </p:sp>
      <p:sp>
        <p:nvSpPr>
          <p:cNvPr id="3" name="Slide Number Placeholder 2"/>
          <p:cNvSpPr>
            <a:spLocks noGrp="1"/>
          </p:cNvSpPr>
          <p:nvPr>
            <p:ph type="sldNum" sz="quarter" idx="12"/>
          </p:nvPr>
        </p:nvSpPr>
        <p:spPr/>
        <p:txBody>
          <a:bodyPr/>
          <a:lstStyle/>
          <a:p>
            <a:fld id="{7E50C373-F1D0-494F-8D6D-366C958B3429}" type="slidenum">
              <a:rPr lang="en-GB" smtClean="0"/>
              <a:t>53</a:t>
            </a:fld>
            <a:endParaRPr lang="en-GB"/>
          </a:p>
        </p:txBody>
      </p:sp>
      <p:sp>
        <p:nvSpPr>
          <p:cNvPr id="4" name="Rectangle 3"/>
          <p:cNvSpPr/>
          <p:nvPr/>
        </p:nvSpPr>
        <p:spPr>
          <a:xfrm>
            <a:off x="1545776" y="1237746"/>
            <a:ext cx="7132398" cy="523220"/>
          </a:xfrm>
          <a:prstGeom prst="rect">
            <a:avLst/>
          </a:prstGeom>
        </p:spPr>
        <p:txBody>
          <a:bodyPr wrap="square">
            <a:spAutoFit/>
          </a:bodyPr>
          <a:lstStyle/>
          <a:p>
            <a:r>
              <a:rPr lang="en-GB" sz="2800" dirty="0" smtClean="0">
                <a:latin typeface="Times New Roman" panose="02020603050405020304" pitchFamily="18" charset="0"/>
                <a:ea typeface="Calibri" panose="020F0502020204030204" pitchFamily="34" charset="0"/>
              </a:rPr>
              <a:t>The </a:t>
            </a:r>
            <a:r>
              <a:rPr lang="en-GB" sz="2800" dirty="0">
                <a:latin typeface="Times New Roman" panose="02020603050405020304" pitchFamily="18" charset="0"/>
                <a:ea typeface="Calibri" panose="020F0502020204030204" pitchFamily="34" charset="0"/>
              </a:rPr>
              <a:t>inertia </a:t>
            </a:r>
            <a:r>
              <a:rPr lang="en-GB" sz="2800" dirty="0" smtClean="0">
                <a:latin typeface="Times New Roman" panose="02020603050405020304" pitchFamily="18" charset="0"/>
                <a:ea typeface="Calibri" panose="020F0502020204030204" pitchFamily="34" charset="0"/>
              </a:rPr>
              <a:t>matrix (inertia tensor) </a:t>
            </a:r>
            <a:r>
              <a:rPr lang="en-GB" sz="2800" dirty="0">
                <a:latin typeface="Times New Roman" panose="02020603050405020304" pitchFamily="18" charset="0"/>
                <a:ea typeface="Calibri" panose="020F0502020204030204" pitchFamily="34" charset="0"/>
              </a:rPr>
              <a:t>is defined as </a:t>
            </a:r>
            <a:endParaRPr lang="en-US" sz="2800" dirty="0"/>
          </a:p>
        </p:txBody>
      </p:sp>
      <p:graphicFrame>
        <p:nvGraphicFramePr>
          <p:cNvPr id="6" name="Object 5"/>
          <p:cNvGraphicFramePr>
            <a:graphicFrameLocks noChangeAspect="1"/>
          </p:cNvGraphicFramePr>
          <p:nvPr>
            <p:extLst>
              <p:ext uri="{D42A27DB-BD31-4B8C-83A1-F6EECF244321}">
                <p14:modId xmlns:p14="http://schemas.microsoft.com/office/powerpoint/2010/main" val="3054017569"/>
              </p:ext>
            </p:extLst>
          </p:nvPr>
        </p:nvGraphicFramePr>
        <p:xfrm>
          <a:off x="8299285" y="1532670"/>
          <a:ext cx="3507402" cy="1538334"/>
        </p:xfrm>
        <a:graphic>
          <a:graphicData uri="http://schemas.openxmlformats.org/presentationml/2006/ole">
            <mc:AlternateContent xmlns:mc="http://schemas.openxmlformats.org/markup-compatibility/2006">
              <mc:Choice xmlns:v="urn:schemas-microsoft-com:vml" Requires="v">
                <p:oleObj spid="_x0000_s26755" name="Equation" r:id="rId3" imgW="1651000" imgH="736600" progId="Equation.3">
                  <p:embed/>
                </p:oleObj>
              </mc:Choice>
              <mc:Fallback>
                <p:oleObj name="Equation" r:id="rId3" imgW="1651000" imgH="7366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9285" y="1532670"/>
                        <a:ext cx="3507402" cy="1538334"/>
                      </a:xfrm>
                      <a:prstGeom prst="rect">
                        <a:avLst/>
                      </a:prstGeom>
                      <a:noFill/>
                    </p:spPr>
                  </p:pic>
                </p:oleObj>
              </mc:Fallback>
            </mc:AlternateContent>
          </a:graphicData>
        </a:graphic>
      </p:graphicFrame>
      <p:sp>
        <p:nvSpPr>
          <p:cNvPr id="7" name="Rectangle 6"/>
          <p:cNvSpPr/>
          <p:nvPr/>
        </p:nvSpPr>
        <p:spPr>
          <a:xfrm>
            <a:off x="148296" y="1616267"/>
            <a:ext cx="6473504" cy="2202654"/>
          </a:xfrm>
          <a:prstGeom prst="rect">
            <a:avLst/>
          </a:prstGeom>
        </p:spPr>
        <p:txBody>
          <a:bodyPr wrap="square">
            <a:spAutoFit/>
          </a:bodyPr>
          <a:lstStyle/>
          <a:p>
            <a:pPr>
              <a:lnSpc>
                <a:spcPct val="115000"/>
              </a:lnSpc>
              <a:spcAft>
                <a:spcPts val="0"/>
              </a:spcAft>
            </a:pPr>
            <a:r>
              <a:rPr lang="en-US" sz="2800" b="1" dirty="0">
                <a:latin typeface="Times New Roman" panose="02020603050405020304" pitchFamily="18" charset="0"/>
                <a:ea typeface="Calibri" panose="020F0502020204030204" pitchFamily="34" charset="0"/>
              </a:rPr>
              <a:t>Example 2- 7 </a:t>
            </a:r>
          </a:p>
          <a:p>
            <a:pPr algn="just">
              <a:lnSpc>
                <a:spcPct val="115000"/>
              </a:lnSpc>
              <a:spcAft>
                <a:spcPts val="1000"/>
              </a:spcAft>
            </a:pPr>
            <a:r>
              <a:rPr lang="en-GB" sz="2800" dirty="0">
                <a:latin typeface="Times New Roman" panose="02020603050405020304" pitchFamily="18" charset="0"/>
                <a:ea typeface="Calibri" panose="020F0502020204030204" pitchFamily="34" charset="0"/>
              </a:rPr>
              <a:t>Find the inertia matrix of Example 2-3.</a:t>
            </a:r>
            <a:endParaRPr lang="en-US" sz="2800" dirty="0">
              <a:latin typeface="Times New Roman" panose="02020603050405020304" pitchFamily="18" charset="0"/>
              <a:ea typeface="Calibri" panose="020F0502020204030204" pitchFamily="34" charset="0"/>
            </a:endParaRPr>
          </a:p>
          <a:p>
            <a:pPr algn="just">
              <a:lnSpc>
                <a:spcPct val="115000"/>
              </a:lnSpc>
            </a:pPr>
            <a:r>
              <a:rPr lang="en-GB" sz="2800" b="1" dirty="0">
                <a:latin typeface="Times New Roman" panose="02020603050405020304" pitchFamily="18" charset="0"/>
                <a:ea typeface="Calibri" panose="020F0502020204030204" pitchFamily="34" charset="0"/>
              </a:rPr>
              <a:t>Solution</a:t>
            </a:r>
            <a:endParaRPr lang="en-US" sz="2800" dirty="0">
              <a:latin typeface="Times New Roman" panose="02020603050405020304" pitchFamily="18" charset="0"/>
              <a:ea typeface="Calibri" panose="020F0502020204030204" pitchFamily="34" charset="0"/>
            </a:endParaRPr>
          </a:p>
          <a:p>
            <a:pPr algn="just">
              <a:lnSpc>
                <a:spcPct val="115000"/>
              </a:lnSpc>
              <a:spcAft>
                <a:spcPts val="1000"/>
              </a:spcAft>
            </a:pPr>
            <a:r>
              <a:rPr lang="en-GB" sz="2800" dirty="0">
                <a:latin typeface="Times New Roman" panose="02020603050405020304" pitchFamily="18" charset="0"/>
                <a:ea typeface="Calibri" panose="020F0502020204030204" pitchFamily="34" charset="0"/>
              </a:rPr>
              <a:t>From Example 2-3,   </a:t>
            </a:r>
            <a:endParaRPr lang="en-US" sz="2800" dirty="0">
              <a:effectLst/>
              <a:latin typeface="Times New Roman" panose="02020603050405020304" pitchFamily="18" charset="0"/>
              <a:ea typeface="Calibri" panose="020F0502020204030204"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2759672707"/>
              </p:ext>
            </p:extLst>
          </p:nvPr>
        </p:nvGraphicFramePr>
        <p:xfrm>
          <a:off x="1488745" y="3625692"/>
          <a:ext cx="2187789" cy="766661"/>
        </p:xfrm>
        <a:graphic>
          <a:graphicData uri="http://schemas.openxmlformats.org/presentationml/2006/ole">
            <mc:AlternateContent xmlns:mc="http://schemas.openxmlformats.org/markup-compatibility/2006">
              <mc:Choice xmlns:v="urn:schemas-microsoft-com:vml" Requires="v">
                <p:oleObj spid="_x0000_s26756" name="Equation" r:id="rId5" imgW="1117115" imgH="393529" progId="Equation.3">
                  <p:embed/>
                </p:oleObj>
              </mc:Choice>
              <mc:Fallback>
                <p:oleObj name="Equation" r:id="rId5" imgW="1117115" imgH="39352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8745" y="3625692"/>
                        <a:ext cx="2187789" cy="766661"/>
                      </a:xfrm>
                      <a:prstGeom prst="rect">
                        <a:avLst/>
                      </a:prstGeom>
                      <a:noFill/>
                    </p:spPr>
                  </p:pic>
                </p:oleObj>
              </mc:Fallback>
            </mc:AlternateContent>
          </a:graphicData>
        </a:graphic>
      </p:graphicFrame>
      <p:sp>
        <p:nvSpPr>
          <p:cNvPr id="10" name="Rectangle 6"/>
          <p:cNvSpPr>
            <a:spLocks noChangeArrowheads="1"/>
          </p:cNvSpPr>
          <p:nvPr/>
        </p:nvSpPr>
        <p:spPr bwMode="auto">
          <a:xfrm>
            <a:off x="5710687" y="46871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171097950"/>
              </p:ext>
            </p:extLst>
          </p:nvPr>
        </p:nvGraphicFramePr>
        <p:xfrm>
          <a:off x="4363654" y="3698455"/>
          <a:ext cx="3348362" cy="572189"/>
        </p:xfrm>
        <a:graphic>
          <a:graphicData uri="http://schemas.openxmlformats.org/presentationml/2006/ole">
            <mc:AlternateContent xmlns:mc="http://schemas.openxmlformats.org/markup-compatibility/2006">
              <mc:Choice xmlns:v="urn:schemas-microsoft-com:vml" Requires="v">
                <p:oleObj spid="_x0000_s26757" name="Equation" r:id="rId7" imgW="1485900" imgH="241300" progId="Equation.3">
                  <p:embed/>
                </p:oleObj>
              </mc:Choice>
              <mc:Fallback>
                <p:oleObj name="Equation" r:id="rId7" imgW="1485900" imgH="2413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3654" y="3698455"/>
                        <a:ext cx="3348362" cy="572189"/>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014008750"/>
              </p:ext>
            </p:extLst>
          </p:nvPr>
        </p:nvGraphicFramePr>
        <p:xfrm>
          <a:off x="850973" y="4900247"/>
          <a:ext cx="5892662" cy="1844815"/>
        </p:xfrm>
        <a:graphic>
          <a:graphicData uri="http://schemas.openxmlformats.org/presentationml/2006/ole">
            <mc:AlternateContent xmlns:mc="http://schemas.openxmlformats.org/markup-compatibility/2006">
              <mc:Choice xmlns:v="urn:schemas-microsoft-com:vml" Requires="v">
                <p:oleObj spid="_x0000_s26758" name="Equation" r:id="rId9" imgW="3149600" imgH="965200" progId="Equation.3">
                  <p:embed/>
                </p:oleObj>
              </mc:Choice>
              <mc:Fallback>
                <p:oleObj name="Equation" r:id="rId9" imgW="3149600" imgH="9652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0973" y="4900247"/>
                        <a:ext cx="5892662" cy="1844815"/>
                      </a:xfrm>
                      <a:prstGeom prst="rect">
                        <a:avLst/>
                      </a:prstGeom>
                      <a:noFill/>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608726668"/>
              </p:ext>
            </p:extLst>
          </p:nvPr>
        </p:nvGraphicFramePr>
        <p:xfrm>
          <a:off x="7423469" y="4720422"/>
          <a:ext cx="4226333" cy="2099172"/>
        </p:xfrm>
        <a:graphic>
          <a:graphicData uri="http://schemas.openxmlformats.org/presentationml/2006/ole">
            <mc:AlternateContent xmlns:mc="http://schemas.openxmlformats.org/markup-compatibility/2006">
              <mc:Choice xmlns:v="urn:schemas-microsoft-com:vml" Requires="v">
                <p:oleObj spid="_x0000_s26759" name="Equation" r:id="rId11" imgW="1409088" imgH="710891" progId="Equation.3">
                  <p:embed/>
                </p:oleObj>
              </mc:Choice>
              <mc:Fallback>
                <p:oleObj name="Equation" r:id="rId11" imgW="1409088" imgH="710891"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3469" y="4720422"/>
                        <a:ext cx="4226333" cy="2099172"/>
                      </a:xfrm>
                      <a:prstGeom prst="rect">
                        <a:avLst/>
                      </a:prstGeom>
                      <a:noFill/>
                    </p:spPr>
                  </p:pic>
                </p:oleObj>
              </mc:Fallback>
            </mc:AlternateContent>
          </a:graphicData>
        </a:graphic>
      </p:graphicFrame>
      <p:sp>
        <p:nvSpPr>
          <p:cNvPr id="16" name="Rectangle 15"/>
          <p:cNvSpPr/>
          <p:nvPr/>
        </p:nvSpPr>
        <p:spPr>
          <a:xfrm>
            <a:off x="115740" y="5540227"/>
            <a:ext cx="510076" cy="461665"/>
          </a:xfrm>
          <a:prstGeom prst="rect">
            <a:avLst/>
          </a:prstGeom>
        </p:spPr>
        <p:txBody>
          <a:bodyPr wrap="none">
            <a:spAutoFit/>
          </a:bodyPr>
          <a:lstStyle/>
          <a:p>
            <a:r>
              <a:rPr lang="en-GB" sz="2400" dirty="0" smtClean="0">
                <a:latin typeface="Times New Roman" panose="02020603050405020304" pitchFamily="18" charset="0"/>
                <a:ea typeface="Calibri" panose="020F0502020204030204" pitchFamily="34" charset="0"/>
              </a:rPr>
              <a:t>So</a:t>
            </a:r>
            <a:endParaRPr lang="en-US" sz="2400" dirty="0"/>
          </a:p>
        </p:txBody>
      </p:sp>
    </p:spTree>
    <p:extLst>
      <p:ext uri="{BB962C8B-B14F-4D97-AF65-F5344CB8AC3E}">
        <p14:creationId xmlns:p14="http://schemas.microsoft.com/office/powerpoint/2010/main" val="26254002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499" y="526666"/>
            <a:ext cx="10515600" cy="902412"/>
          </a:xfrm>
        </p:spPr>
        <p:txBody>
          <a:bodyPr/>
          <a:lstStyle/>
          <a:p>
            <a:r>
              <a:rPr lang="en-GB" dirty="0"/>
              <a:t>Transformation of Mass Moments of Inertia</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54</a:t>
            </a:fld>
            <a:endParaRPr lang="en-GB"/>
          </a:p>
        </p:txBody>
      </p:sp>
      <p:pic>
        <p:nvPicPr>
          <p:cNvPr id="4" name="Picture 3"/>
          <p:cNvPicPr>
            <a:picLocks noChangeAspect="1"/>
          </p:cNvPicPr>
          <p:nvPr/>
        </p:nvPicPr>
        <p:blipFill rotWithShape="1">
          <a:blip r:embed="rId3"/>
          <a:srcRect l="31127" t="28597" r="38151" b="30601"/>
          <a:stretch/>
        </p:blipFill>
        <p:spPr>
          <a:xfrm>
            <a:off x="5045895" y="1690688"/>
            <a:ext cx="6307905" cy="4710023"/>
          </a:xfrm>
          <a:prstGeom prst="rect">
            <a:avLst/>
          </a:prstGeom>
        </p:spPr>
      </p:pic>
      <p:sp>
        <p:nvSpPr>
          <p:cNvPr id="5" name="Rectangle 4"/>
          <p:cNvSpPr/>
          <p:nvPr/>
        </p:nvSpPr>
        <p:spPr>
          <a:xfrm>
            <a:off x="148296" y="1429078"/>
            <a:ext cx="3967946" cy="523220"/>
          </a:xfrm>
          <a:prstGeom prst="rect">
            <a:avLst/>
          </a:prstGeom>
        </p:spPr>
        <p:txBody>
          <a:bodyPr wrap="none">
            <a:spAutoFit/>
          </a:bodyPr>
          <a:lstStyle/>
          <a:p>
            <a:r>
              <a:rPr lang="en-GB" sz="2800" dirty="0">
                <a:latin typeface="Times New Roman" panose="02020603050405020304" pitchFamily="18" charset="0"/>
                <a:ea typeface="Calibri" panose="020F0502020204030204" pitchFamily="34" charset="0"/>
              </a:rPr>
              <a:t>Translation of Coordinate </a:t>
            </a:r>
            <a:endParaRPr lang="en-US" sz="2800" dirty="0"/>
          </a:p>
        </p:txBody>
      </p:sp>
      <p:sp>
        <p:nvSpPr>
          <p:cNvPr id="6" name="Rectangle 5"/>
          <p:cNvSpPr/>
          <p:nvPr/>
        </p:nvSpPr>
        <p:spPr>
          <a:xfrm>
            <a:off x="327804" y="2331491"/>
            <a:ext cx="4572000" cy="1384995"/>
          </a:xfrm>
          <a:prstGeom prst="rect">
            <a:avLst/>
          </a:prstGeom>
        </p:spPr>
        <p:txBody>
          <a:bodyPr wrap="square">
            <a:spAutoFit/>
          </a:bodyPr>
          <a:lstStyle/>
          <a:p>
            <a:r>
              <a:rPr lang="en-GB" sz="2800" dirty="0">
                <a:latin typeface="Times New Roman" panose="02020603050405020304" pitchFamily="18" charset="0"/>
                <a:ea typeface="Calibri" panose="020F0502020204030204" pitchFamily="34" charset="0"/>
              </a:rPr>
              <a:t>The coordinates systems are </a:t>
            </a:r>
            <a:endParaRPr lang="en-GB" sz="2800" dirty="0" smtClean="0">
              <a:latin typeface="Times New Roman" panose="02020603050405020304" pitchFamily="18" charset="0"/>
              <a:ea typeface="Calibri" panose="020F0502020204030204" pitchFamily="34" charset="0"/>
            </a:endParaRPr>
          </a:p>
          <a:p>
            <a:r>
              <a:rPr lang="en-GB" sz="2800" dirty="0" smtClean="0">
                <a:latin typeface="Times New Roman" panose="02020603050405020304" pitchFamily="18" charset="0"/>
                <a:ea typeface="Calibri" panose="020F0502020204030204" pitchFamily="34" charset="0"/>
              </a:rPr>
              <a:t>parallel </a:t>
            </a:r>
            <a:r>
              <a:rPr lang="en-GB" sz="2800" dirty="0">
                <a:latin typeface="Times New Roman" panose="02020603050405020304" pitchFamily="18" charset="0"/>
                <a:ea typeface="Calibri" panose="020F0502020204030204" pitchFamily="34" charset="0"/>
              </a:rPr>
              <a:t>such that </a:t>
            </a:r>
            <a:r>
              <a:rPr lang="en-GB" sz="2800" i="1" dirty="0">
                <a:latin typeface="Times New Roman" panose="02020603050405020304" pitchFamily="18" charset="0"/>
                <a:ea typeface="Calibri" panose="020F0502020204030204" pitchFamily="34" charset="0"/>
              </a:rPr>
              <a:t>x'=  x- d</a:t>
            </a:r>
            <a:r>
              <a:rPr lang="en-GB" sz="2800" i="1" baseline="-25000" dirty="0">
                <a:latin typeface="Times New Roman" panose="02020603050405020304" pitchFamily="18" charset="0"/>
                <a:ea typeface="Calibri" panose="020F0502020204030204" pitchFamily="34" charset="0"/>
              </a:rPr>
              <a:t>x</a:t>
            </a:r>
            <a:r>
              <a:rPr lang="en-GB" sz="2800" i="1" dirty="0">
                <a:latin typeface="Times New Roman" panose="02020603050405020304" pitchFamily="18" charset="0"/>
                <a:ea typeface="Calibri" panose="020F0502020204030204" pitchFamily="34" charset="0"/>
              </a:rPr>
              <a:t>, </a:t>
            </a:r>
            <a:endParaRPr lang="en-GB" sz="2800" i="1" dirty="0" smtClean="0">
              <a:latin typeface="Times New Roman" panose="02020603050405020304" pitchFamily="18" charset="0"/>
              <a:ea typeface="Calibri" panose="020F0502020204030204" pitchFamily="34" charset="0"/>
            </a:endParaRPr>
          </a:p>
          <a:p>
            <a:r>
              <a:rPr lang="en-GB" sz="2800" i="1" dirty="0" smtClean="0">
                <a:latin typeface="Times New Roman" panose="02020603050405020304" pitchFamily="18" charset="0"/>
                <a:ea typeface="Calibri" panose="020F0502020204030204" pitchFamily="34" charset="0"/>
              </a:rPr>
              <a:t>y</a:t>
            </a:r>
            <a:r>
              <a:rPr lang="en-GB" sz="2800" i="1" dirty="0">
                <a:latin typeface="Times New Roman" panose="02020603050405020304" pitchFamily="18" charset="0"/>
                <a:ea typeface="Calibri" panose="020F0502020204030204" pitchFamily="34" charset="0"/>
              </a:rPr>
              <a:t>'=  y- </a:t>
            </a:r>
            <a:r>
              <a:rPr lang="en-GB" sz="2800" i="1" dirty="0" err="1">
                <a:latin typeface="Times New Roman" panose="02020603050405020304" pitchFamily="18" charset="0"/>
                <a:ea typeface="Calibri" panose="020F0502020204030204" pitchFamily="34" charset="0"/>
              </a:rPr>
              <a:t>d</a:t>
            </a:r>
            <a:r>
              <a:rPr lang="en-GB" sz="2800" i="1" baseline="-25000" dirty="0" err="1">
                <a:latin typeface="Times New Roman" panose="02020603050405020304" pitchFamily="18" charset="0"/>
                <a:ea typeface="Calibri" panose="020F0502020204030204" pitchFamily="34" charset="0"/>
              </a:rPr>
              <a:t>y</a:t>
            </a:r>
            <a:r>
              <a:rPr lang="en-GB" sz="2800" i="1" dirty="0">
                <a:latin typeface="Times New Roman" panose="02020603050405020304" pitchFamily="18" charset="0"/>
                <a:ea typeface="Calibri" panose="020F0502020204030204" pitchFamily="34" charset="0"/>
              </a:rPr>
              <a:t>  </a:t>
            </a:r>
            <a:r>
              <a:rPr lang="en-GB" sz="2800" dirty="0">
                <a:latin typeface="Times New Roman" panose="02020603050405020304" pitchFamily="18" charset="0"/>
                <a:ea typeface="Calibri" panose="020F0502020204030204" pitchFamily="34" charset="0"/>
              </a:rPr>
              <a:t>and</a:t>
            </a:r>
            <a:r>
              <a:rPr lang="en-GB" sz="2800" i="1" dirty="0">
                <a:latin typeface="Times New Roman" panose="02020603050405020304" pitchFamily="18" charset="0"/>
                <a:ea typeface="Calibri" panose="020F0502020204030204" pitchFamily="34" charset="0"/>
              </a:rPr>
              <a:t> z'=  z+ d</a:t>
            </a:r>
            <a:r>
              <a:rPr lang="en-GB" sz="2800" i="1" baseline="-25000" dirty="0">
                <a:latin typeface="Times New Roman" panose="02020603050405020304" pitchFamily="18" charset="0"/>
                <a:ea typeface="Calibri" panose="020F0502020204030204" pitchFamily="34" charset="0"/>
              </a:rPr>
              <a:t>z</a:t>
            </a:r>
            <a:r>
              <a:rPr lang="en-GB" sz="2800" dirty="0">
                <a:latin typeface="Times New Roman" panose="02020603050405020304" pitchFamily="18" charset="0"/>
                <a:ea typeface="Calibri" panose="020F0502020204030204" pitchFamily="34" charset="0"/>
              </a:rPr>
              <a:t>. </a:t>
            </a:r>
            <a:r>
              <a:rPr lang="en-GB" sz="2800" dirty="0" smtClean="0">
                <a:latin typeface="Times New Roman" panose="02020603050405020304" pitchFamily="18" charset="0"/>
                <a:ea typeface="Calibri" panose="020F0502020204030204" pitchFamily="34" charset="0"/>
              </a:rPr>
              <a:t>then</a:t>
            </a:r>
            <a:endParaRPr lang="en-US" sz="2800" dirty="0"/>
          </a:p>
        </p:txBody>
      </p:sp>
      <p:graphicFrame>
        <p:nvGraphicFramePr>
          <p:cNvPr id="8" name="Object 7"/>
          <p:cNvGraphicFramePr>
            <a:graphicFrameLocks noChangeAspect="1"/>
          </p:cNvGraphicFramePr>
          <p:nvPr>
            <p:extLst>
              <p:ext uri="{D42A27DB-BD31-4B8C-83A1-F6EECF244321}">
                <p14:modId xmlns:p14="http://schemas.microsoft.com/office/powerpoint/2010/main" val="1818435305"/>
              </p:ext>
            </p:extLst>
          </p:nvPr>
        </p:nvGraphicFramePr>
        <p:xfrm>
          <a:off x="327804" y="4095679"/>
          <a:ext cx="3594863" cy="614312"/>
        </p:xfrm>
        <a:graphic>
          <a:graphicData uri="http://schemas.openxmlformats.org/presentationml/2006/ole">
            <mc:AlternateContent xmlns:mc="http://schemas.openxmlformats.org/markup-compatibility/2006">
              <mc:Choice xmlns:v="urn:schemas-microsoft-com:vml" Requires="v">
                <p:oleObj spid="_x0000_s27718" name="Equation" r:id="rId4" imgW="1536033" imgH="266584" progId="Equation.3">
                  <p:embed/>
                </p:oleObj>
              </mc:Choice>
              <mc:Fallback>
                <p:oleObj name="Equation" r:id="rId4" imgW="1536033" imgH="266584"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04" y="4095679"/>
                        <a:ext cx="3594863" cy="614312"/>
                      </a:xfrm>
                      <a:prstGeom prst="rect">
                        <a:avLst/>
                      </a:prstGeom>
                      <a:noFill/>
                    </p:spPr>
                  </p:pic>
                </p:oleObj>
              </mc:Fallback>
            </mc:AlternateContent>
          </a:graphicData>
        </a:graphic>
      </p:graphicFrame>
      <p:sp>
        <p:nvSpPr>
          <p:cNvPr id="9" name="Rectangle 4"/>
          <p:cNvSpPr>
            <a:spLocks noChangeArrowheads="1"/>
          </p:cNvSpPr>
          <p:nvPr/>
        </p:nvSpPr>
        <p:spPr bwMode="auto">
          <a:xfrm>
            <a:off x="931653" y="49605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911231091"/>
              </p:ext>
            </p:extLst>
          </p:nvPr>
        </p:nvGraphicFramePr>
        <p:xfrm>
          <a:off x="249909" y="4917321"/>
          <a:ext cx="3594857" cy="614311"/>
        </p:xfrm>
        <a:graphic>
          <a:graphicData uri="http://schemas.openxmlformats.org/presentationml/2006/ole">
            <mc:AlternateContent xmlns:mc="http://schemas.openxmlformats.org/markup-compatibility/2006">
              <mc:Choice xmlns:v="urn:schemas-microsoft-com:vml" Requires="v">
                <p:oleObj spid="_x0000_s27719" name="Equation" r:id="rId6" imgW="1523339" imgH="266584" progId="Equation.3">
                  <p:embed/>
                </p:oleObj>
              </mc:Choice>
              <mc:Fallback>
                <p:oleObj name="Equation" r:id="rId6" imgW="1523339" imgH="266584"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909" y="4917321"/>
                        <a:ext cx="3594857" cy="614311"/>
                      </a:xfrm>
                      <a:prstGeom prst="rect">
                        <a:avLst/>
                      </a:prstGeom>
                      <a:noFill/>
                    </p:spPr>
                  </p:pic>
                </p:oleObj>
              </mc:Fallback>
            </mc:AlternateContent>
          </a:graphicData>
        </a:graphic>
      </p:graphicFrame>
      <p:sp>
        <p:nvSpPr>
          <p:cNvPr id="11" name="Rectangle 6"/>
          <p:cNvSpPr>
            <a:spLocks noChangeArrowheads="1"/>
          </p:cNvSpPr>
          <p:nvPr/>
        </p:nvSpPr>
        <p:spPr bwMode="auto">
          <a:xfrm>
            <a:off x="1138687" y="58255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1401262252"/>
              </p:ext>
            </p:extLst>
          </p:nvPr>
        </p:nvGraphicFramePr>
        <p:xfrm>
          <a:off x="376531" y="5825513"/>
          <a:ext cx="3341612" cy="571035"/>
        </p:xfrm>
        <a:graphic>
          <a:graphicData uri="http://schemas.openxmlformats.org/presentationml/2006/ole">
            <mc:AlternateContent xmlns:mc="http://schemas.openxmlformats.org/markup-compatibility/2006">
              <mc:Choice xmlns:v="urn:schemas-microsoft-com:vml" Requires="v">
                <p:oleObj spid="_x0000_s27720" name="Equation" r:id="rId8" imgW="1511300" imgH="266700" progId="Equation.3">
                  <p:embed/>
                </p:oleObj>
              </mc:Choice>
              <mc:Fallback>
                <p:oleObj name="Equation" r:id="rId8" imgW="1511300" imgH="2667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531" y="5825513"/>
                        <a:ext cx="3341612" cy="571035"/>
                      </a:xfrm>
                      <a:prstGeom prst="rect">
                        <a:avLst/>
                      </a:prstGeom>
                      <a:noFill/>
                    </p:spPr>
                  </p:pic>
                </p:oleObj>
              </mc:Fallback>
            </mc:AlternateContent>
          </a:graphicData>
        </a:graphic>
      </p:graphicFrame>
    </p:spTree>
    <p:extLst>
      <p:ext uri="{BB962C8B-B14F-4D97-AF65-F5344CB8AC3E}">
        <p14:creationId xmlns:p14="http://schemas.microsoft.com/office/powerpoint/2010/main" val="36350929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598494"/>
            <a:ext cx="10515600" cy="902412"/>
          </a:xfrm>
        </p:spPr>
        <p:txBody>
          <a:bodyPr/>
          <a:lstStyle/>
          <a:p>
            <a:r>
              <a:rPr lang="en-GB" dirty="0"/>
              <a:t>Transformation of Mass Moments of Inertia</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55</a:t>
            </a:fld>
            <a:endParaRPr lang="en-GB"/>
          </a:p>
        </p:txBody>
      </p:sp>
      <p:pic>
        <p:nvPicPr>
          <p:cNvPr id="4" name="Picture 3"/>
          <p:cNvPicPr>
            <a:picLocks noChangeAspect="1"/>
          </p:cNvPicPr>
          <p:nvPr/>
        </p:nvPicPr>
        <p:blipFill rotWithShape="1">
          <a:blip r:embed="rId2"/>
          <a:srcRect l="19325" t="37323" r="43017" b="26121"/>
          <a:stretch/>
        </p:blipFill>
        <p:spPr>
          <a:xfrm>
            <a:off x="1258847" y="1500906"/>
            <a:ext cx="9388823" cy="5124182"/>
          </a:xfrm>
          <a:prstGeom prst="rect">
            <a:avLst/>
          </a:prstGeom>
        </p:spPr>
      </p:pic>
    </p:spTree>
    <p:extLst>
      <p:ext uri="{BB962C8B-B14F-4D97-AF65-F5344CB8AC3E}">
        <p14:creationId xmlns:p14="http://schemas.microsoft.com/office/powerpoint/2010/main" val="26343042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8276"/>
            <a:ext cx="3958087" cy="315905"/>
          </a:xfrm>
        </p:spPr>
        <p:txBody>
          <a:bodyPr>
            <a:noAutofit/>
          </a:bodyPr>
          <a:lstStyle/>
          <a:p>
            <a:pPr lvl="2" algn="l" rtl="0">
              <a:lnSpc>
                <a:spcPct val="90000"/>
              </a:lnSpc>
              <a:spcBef>
                <a:spcPct val="0"/>
              </a:spcBef>
            </a:pPr>
            <a:r>
              <a:rPr lang="en-GB" sz="2800" b="1" dirty="0"/>
              <a:t>Radius of </a:t>
            </a:r>
            <a:r>
              <a:rPr lang="en-GB" sz="2800" b="1" dirty="0" smtClean="0"/>
              <a:t>Gyration</a:t>
            </a:r>
            <a:endParaRPr lang="en-US" sz="2800" dirty="0"/>
          </a:p>
        </p:txBody>
      </p:sp>
      <p:sp>
        <p:nvSpPr>
          <p:cNvPr id="3" name="Slide Number Placeholder 2"/>
          <p:cNvSpPr>
            <a:spLocks noGrp="1"/>
          </p:cNvSpPr>
          <p:nvPr>
            <p:ph type="sldNum" sz="quarter" idx="12"/>
          </p:nvPr>
        </p:nvSpPr>
        <p:spPr/>
        <p:txBody>
          <a:bodyPr/>
          <a:lstStyle/>
          <a:p>
            <a:fld id="{7E50C373-F1D0-494F-8D6D-366C958B3429}" type="slidenum">
              <a:rPr lang="en-GB" smtClean="0"/>
              <a:t>56</a:t>
            </a:fld>
            <a:endParaRPr lang="en-GB"/>
          </a:p>
        </p:txBody>
      </p:sp>
      <p:pic>
        <p:nvPicPr>
          <p:cNvPr id="4" name="Picture 3"/>
          <p:cNvPicPr>
            <a:picLocks noChangeAspect="1"/>
          </p:cNvPicPr>
          <p:nvPr/>
        </p:nvPicPr>
        <p:blipFill rotWithShape="1">
          <a:blip r:embed="rId2"/>
          <a:srcRect l="12960" t="38974" r="25911" b="17394"/>
          <a:stretch/>
        </p:blipFill>
        <p:spPr>
          <a:xfrm>
            <a:off x="339364" y="1362973"/>
            <a:ext cx="11521903" cy="4899803"/>
          </a:xfrm>
          <a:prstGeom prst="rect">
            <a:avLst/>
          </a:prstGeom>
        </p:spPr>
      </p:pic>
    </p:spTree>
    <p:extLst>
      <p:ext uri="{BB962C8B-B14F-4D97-AF65-F5344CB8AC3E}">
        <p14:creationId xmlns:p14="http://schemas.microsoft.com/office/powerpoint/2010/main" val="10434167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8276"/>
            <a:ext cx="10515600" cy="453928"/>
          </a:xfrm>
        </p:spPr>
        <p:txBody>
          <a:bodyPr>
            <a:noAutofit/>
          </a:bodyPr>
          <a:lstStyle/>
          <a:p>
            <a:pPr lvl="2" algn="l" rtl="0">
              <a:lnSpc>
                <a:spcPct val="90000"/>
              </a:lnSpc>
              <a:spcBef>
                <a:spcPct val="0"/>
              </a:spcBef>
            </a:pPr>
            <a:r>
              <a:rPr lang="en-GB" sz="2800" b="1" dirty="0"/>
              <a:t>Rotation of Coordinate Axis </a:t>
            </a:r>
            <a:endParaRPr lang="en-US" sz="2800" dirty="0"/>
          </a:p>
        </p:txBody>
      </p:sp>
      <p:sp>
        <p:nvSpPr>
          <p:cNvPr id="3" name="Slide Number Placeholder 2"/>
          <p:cNvSpPr>
            <a:spLocks noGrp="1"/>
          </p:cNvSpPr>
          <p:nvPr>
            <p:ph type="sldNum" sz="quarter" idx="12"/>
          </p:nvPr>
        </p:nvSpPr>
        <p:spPr/>
        <p:txBody>
          <a:bodyPr/>
          <a:lstStyle/>
          <a:p>
            <a:fld id="{7E50C373-F1D0-494F-8D6D-366C958B3429}" type="slidenum">
              <a:rPr lang="en-GB" smtClean="0"/>
              <a:t>57</a:t>
            </a:fld>
            <a:endParaRPr lang="en-GB"/>
          </a:p>
        </p:txBody>
      </p:sp>
      <p:pic>
        <p:nvPicPr>
          <p:cNvPr id="5" name="Picture 4"/>
          <p:cNvPicPr>
            <a:picLocks noChangeAspect="1"/>
          </p:cNvPicPr>
          <p:nvPr/>
        </p:nvPicPr>
        <p:blipFill rotWithShape="1">
          <a:blip r:embed="rId2"/>
          <a:srcRect l="12032" t="37323" r="25778" b="25177"/>
          <a:stretch/>
        </p:blipFill>
        <p:spPr>
          <a:xfrm>
            <a:off x="1" y="1431985"/>
            <a:ext cx="11938958" cy="4839056"/>
          </a:xfrm>
          <a:prstGeom prst="rect">
            <a:avLst/>
          </a:prstGeom>
        </p:spPr>
      </p:pic>
    </p:spTree>
    <p:extLst>
      <p:ext uri="{BB962C8B-B14F-4D97-AF65-F5344CB8AC3E}">
        <p14:creationId xmlns:p14="http://schemas.microsoft.com/office/powerpoint/2010/main" val="8408794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364" y="788187"/>
            <a:ext cx="4113362" cy="902412"/>
          </a:xfrm>
        </p:spPr>
        <p:txBody>
          <a:bodyPr>
            <a:normAutofit fontScale="90000"/>
          </a:bodyPr>
          <a:lstStyle/>
          <a:p>
            <a:r>
              <a:rPr lang="en-GB" b="1" dirty="0"/>
              <a:t>Rotation of Coordinate Axis </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58</a:t>
            </a:fld>
            <a:endParaRPr lang="en-GB"/>
          </a:p>
        </p:txBody>
      </p:sp>
      <p:sp>
        <p:nvSpPr>
          <p:cNvPr id="4" name="Rectangle 3"/>
          <p:cNvSpPr/>
          <p:nvPr/>
        </p:nvSpPr>
        <p:spPr>
          <a:xfrm>
            <a:off x="352863" y="1690688"/>
            <a:ext cx="3252979" cy="3065455"/>
          </a:xfrm>
          <a:prstGeom prst="rect">
            <a:avLst/>
          </a:prstGeom>
        </p:spPr>
        <p:txBody>
          <a:bodyPr wrap="square">
            <a:spAutoFit/>
          </a:bodyPr>
          <a:lstStyle/>
          <a:p>
            <a:pPr>
              <a:lnSpc>
                <a:spcPct val="115000"/>
              </a:lnSpc>
              <a:spcAft>
                <a:spcPts val="600"/>
              </a:spcAft>
            </a:pPr>
            <a:r>
              <a:rPr lang="en-GB" sz="2800" dirty="0">
                <a:latin typeface="Times New Roman" panose="02020603050405020304" pitchFamily="18" charset="0"/>
                <a:ea typeface="Calibri" panose="020F0502020204030204" pitchFamily="34" charset="0"/>
              </a:rPr>
              <a:t>It is not necessary to begin with a </a:t>
            </a:r>
            <a:r>
              <a:rPr lang="en-GB" sz="2800" dirty="0" err="1">
                <a:latin typeface="Times New Roman" panose="02020603050405020304" pitchFamily="18" charset="0"/>
                <a:ea typeface="Calibri" panose="020F0502020204030204" pitchFamily="34" charset="0"/>
              </a:rPr>
              <a:t>centroidal</a:t>
            </a:r>
            <a:r>
              <a:rPr lang="en-GB" sz="2800" dirty="0">
                <a:latin typeface="Times New Roman" panose="02020603050405020304" pitchFamily="18" charset="0"/>
                <a:ea typeface="Calibri" panose="020F0502020204030204" pitchFamily="34" charset="0"/>
              </a:rPr>
              <a:t> set of axes. </a:t>
            </a:r>
            <a:r>
              <a:rPr lang="en-GB" sz="2800" dirty="0" smtClean="0">
                <a:latin typeface="Times New Roman" panose="02020603050405020304" pitchFamily="18" charset="0"/>
                <a:ea typeface="Calibri" panose="020F0502020204030204" pitchFamily="34" charset="0"/>
              </a:rPr>
              <a:t>These matrices </a:t>
            </a:r>
            <a:r>
              <a:rPr lang="en-GB" sz="2800" dirty="0">
                <a:latin typeface="Times New Roman" panose="02020603050405020304" pitchFamily="18" charset="0"/>
                <a:ea typeface="Calibri" panose="020F0502020204030204" pitchFamily="34" charset="0"/>
              </a:rPr>
              <a:t>may be used for rotation:</a:t>
            </a:r>
            <a:endParaRPr lang="en-US" sz="2800" dirty="0">
              <a:effectLst/>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rotWithShape="1">
          <a:blip r:embed="rId2"/>
          <a:srcRect l="13845" t="35672" r="48894" b="22818"/>
          <a:stretch/>
        </p:blipFill>
        <p:spPr>
          <a:xfrm>
            <a:off x="3975427" y="1502119"/>
            <a:ext cx="7923274" cy="4962620"/>
          </a:xfrm>
          <a:prstGeom prst="rect">
            <a:avLst/>
          </a:prstGeom>
        </p:spPr>
      </p:pic>
    </p:spTree>
    <p:extLst>
      <p:ext uri="{BB962C8B-B14F-4D97-AF65-F5344CB8AC3E}">
        <p14:creationId xmlns:p14="http://schemas.microsoft.com/office/powerpoint/2010/main" val="1861199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8275"/>
            <a:ext cx="10515600" cy="548219"/>
          </a:xfrm>
        </p:spPr>
        <p:txBody>
          <a:bodyPr>
            <a:normAutofit fontScale="90000"/>
          </a:bodyPr>
          <a:lstStyle/>
          <a:p>
            <a:r>
              <a:rPr lang="en-GB" dirty="0"/>
              <a:t>Linear, Angular Velocities, Transport </a:t>
            </a:r>
            <a:r>
              <a:rPr lang="en-GB" dirty="0" smtClean="0"/>
              <a:t>Theorem</a:t>
            </a:r>
            <a:endParaRPr lang="en-US" sz="2400" dirty="0"/>
          </a:p>
        </p:txBody>
      </p:sp>
      <p:sp>
        <p:nvSpPr>
          <p:cNvPr id="3" name="Slide Number Placeholder 2"/>
          <p:cNvSpPr>
            <a:spLocks noGrp="1"/>
          </p:cNvSpPr>
          <p:nvPr>
            <p:ph type="sldNum" sz="quarter" idx="12"/>
          </p:nvPr>
        </p:nvSpPr>
        <p:spPr/>
        <p:txBody>
          <a:bodyPr/>
          <a:lstStyle/>
          <a:p>
            <a:fld id="{7E50C373-F1D0-494F-8D6D-366C958B3429}" type="slidenum">
              <a:rPr lang="en-GB" smtClean="0"/>
              <a:t>5</a:t>
            </a:fld>
            <a:endParaRPr lang="en-GB"/>
          </a:p>
        </p:txBody>
      </p:sp>
      <p:sp>
        <p:nvSpPr>
          <p:cNvPr id="11" name="Rectangle 8"/>
          <p:cNvSpPr>
            <a:spLocks noChangeArrowheads="1"/>
          </p:cNvSpPr>
          <p:nvPr/>
        </p:nvSpPr>
        <p:spPr bwMode="auto">
          <a:xfrm>
            <a:off x="2140857" y="38648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r"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841041561"/>
              </p:ext>
            </p:extLst>
          </p:nvPr>
        </p:nvGraphicFramePr>
        <p:xfrm>
          <a:off x="4458444" y="5820029"/>
          <a:ext cx="6798512" cy="607814"/>
        </p:xfrm>
        <a:graphic>
          <a:graphicData uri="http://schemas.openxmlformats.org/presentationml/2006/ole">
            <mc:AlternateContent xmlns:mc="http://schemas.openxmlformats.org/markup-compatibility/2006">
              <mc:Choice xmlns:v="urn:schemas-microsoft-com:vml" Requires="v">
                <p:oleObj spid="_x0000_s5756" name="Equation" r:id="rId3" imgW="2870200" imgH="254000" progId="Equation.3">
                  <p:embed/>
                </p:oleObj>
              </mc:Choice>
              <mc:Fallback>
                <p:oleObj name="Equation" r:id="rId3" imgW="2870200" imgH="2540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8444" y="5820029"/>
                        <a:ext cx="6798512" cy="607814"/>
                      </a:xfrm>
                      <a:prstGeom prst="rect">
                        <a:avLst/>
                      </a:prstGeom>
                      <a:no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837985644"/>
              </p:ext>
            </p:extLst>
          </p:nvPr>
        </p:nvGraphicFramePr>
        <p:xfrm>
          <a:off x="4748896" y="6279706"/>
          <a:ext cx="3162667" cy="593000"/>
        </p:xfrm>
        <a:graphic>
          <a:graphicData uri="http://schemas.openxmlformats.org/presentationml/2006/ole">
            <mc:AlternateContent xmlns:mc="http://schemas.openxmlformats.org/markup-compatibility/2006">
              <mc:Choice xmlns:v="urn:schemas-microsoft-com:vml" Requires="v">
                <p:oleObj spid="_x0000_s5757" name="Equation" r:id="rId5" imgW="1358900" imgH="228600" progId="Equation.3">
                  <p:embed/>
                </p:oleObj>
              </mc:Choice>
              <mc:Fallback>
                <p:oleObj name="Equation" r:id="rId5" imgW="1358900" imgH="2286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896" y="6279706"/>
                        <a:ext cx="3162667" cy="593000"/>
                      </a:xfrm>
                      <a:prstGeom prst="rect">
                        <a:avLst/>
                      </a:prstGeom>
                      <a:noFill/>
                    </p:spPr>
                  </p:pic>
                </p:oleObj>
              </mc:Fallback>
            </mc:AlternateContent>
          </a:graphicData>
        </a:graphic>
      </p:graphicFrame>
      <p:sp>
        <p:nvSpPr>
          <p:cNvPr id="12" name="Rectangle 11"/>
          <p:cNvSpPr/>
          <p:nvPr/>
        </p:nvSpPr>
        <p:spPr>
          <a:xfrm>
            <a:off x="557431" y="1273683"/>
            <a:ext cx="7177494" cy="1384995"/>
          </a:xfrm>
          <a:prstGeom prst="rect">
            <a:avLst/>
          </a:prstGeom>
        </p:spPr>
        <p:txBody>
          <a:bodyPr wrap="square">
            <a:spAutoFit/>
          </a:bodyPr>
          <a:lstStyle/>
          <a:p>
            <a:r>
              <a:rPr lang="en-GB" sz="2800" dirty="0" smtClean="0">
                <a:latin typeface="Times New Roman" panose="02020603050405020304" pitchFamily="18" charset="0"/>
                <a:cs typeface="Times New Roman" panose="02020603050405020304" pitchFamily="18" charset="0"/>
              </a:rPr>
              <a:t>Solution</a:t>
            </a:r>
          </a:p>
          <a:p>
            <a:r>
              <a:rPr lang="en-GB" sz="2800" dirty="0">
                <a:latin typeface="Times New Roman" panose="02020603050405020304" pitchFamily="18" charset="0"/>
                <a:cs typeface="Times New Roman" panose="02020603050405020304" pitchFamily="18" charset="0"/>
              </a:rPr>
              <a:t>The angular velocity of the sleeve </a:t>
            </a:r>
            <a:r>
              <a:rPr lang="en-GB" sz="2800" dirty="0" smtClean="0">
                <a:latin typeface="Times New Roman" panose="02020603050405020304" pitchFamily="18" charset="0"/>
                <a:cs typeface="Times New Roman" panose="02020603050405020304" pitchFamily="18" charset="0"/>
              </a:rPr>
              <a:t>is </a:t>
            </a:r>
            <a:endParaRPr lang="en-US" sz="2800" dirty="0">
              <a:latin typeface="Times New Roman" panose="02020603050405020304" pitchFamily="18" charset="0"/>
              <a:cs typeface="Times New Roman" panose="02020603050405020304" pitchFamily="18" charset="0"/>
            </a:endParaRPr>
          </a:p>
          <a:p>
            <a:endParaRPr lang="en-US" sz="2800" dirty="0"/>
          </a:p>
        </p:txBody>
      </p:sp>
      <p:graphicFrame>
        <p:nvGraphicFramePr>
          <p:cNvPr id="13" name="Object 12"/>
          <p:cNvGraphicFramePr>
            <a:graphicFrameLocks noChangeAspect="1"/>
          </p:cNvGraphicFramePr>
          <p:nvPr>
            <p:extLst>
              <p:ext uri="{D42A27DB-BD31-4B8C-83A1-F6EECF244321}">
                <p14:modId xmlns:p14="http://schemas.microsoft.com/office/powerpoint/2010/main" val="4283593936"/>
              </p:ext>
            </p:extLst>
          </p:nvPr>
        </p:nvGraphicFramePr>
        <p:xfrm>
          <a:off x="9206426" y="1931196"/>
          <a:ext cx="2850603" cy="657831"/>
        </p:xfrm>
        <a:graphic>
          <a:graphicData uri="http://schemas.openxmlformats.org/presentationml/2006/ole">
            <mc:AlternateContent xmlns:mc="http://schemas.openxmlformats.org/markup-compatibility/2006">
              <mc:Choice xmlns:v="urn:schemas-microsoft-com:vml" Requires="v">
                <p:oleObj spid="_x0000_s5758" name="Equation" r:id="rId7" imgW="1079500" imgH="228600" progId="Equation.3">
                  <p:embed/>
                </p:oleObj>
              </mc:Choice>
              <mc:Fallback>
                <p:oleObj name="Equation" r:id="rId7" imgW="1079500" imgH="228600" progId="Equation.3">
                  <p:embed/>
                  <p:pic>
                    <p:nvPicPr>
                      <p:cNvPr id="21"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6426" y="1931196"/>
                        <a:ext cx="2850603" cy="657831"/>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16178777"/>
              </p:ext>
            </p:extLst>
          </p:nvPr>
        </p:nvGraphicFramePr>
        <p:xfrm>
          <a:off x="5239270" y="2315570"/>
          <a:ext cx="2309254" cy="532905"/>
        </p:xfrm>
        <a:graphic>
          <a:graphicData uri="http://schemas.openxmlformats.org/presentationml/2006/ole">
            <mc:AlternateContent xmlns:mc="http://schemas.openxmlformats.org/markup-compatibility/2006">
              <mc:Choice xmlns:v="urn:schemas-microsoft-com:vml" Requires="v">
                <p:oleObj spid="_x0000_s5759" name="Equation" r:id="rId9" imgW="1091726" imgH="228501" progId="Equation.3">
                  <p:embed/>
                </p:oleObj>
              </mc:Choice>
              <mc:Fallback>
                <p:oleObj name="Equation" r:id="rId9" imgW="1091726" imgH="228501" progId="Equation.3">
                  <p:embed/>
                  <p:pic>
                    <p:nvPicPr>
                      <p:cNvPr id="0" name="Object 1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9270" y="2315570"/>
                        <a:ext cx="2309254" cy="532905"/>
                      </a:xfrm>
                      <a:prstGeom prst="rect">
                        <a:avLst/>
                      </a:prstGeom>
                      <a:noFill/>
                    </p:spPr>
                  </p:pic>
                </p:oleObj>
              </mc:Fallback>
            </mc:AlternateContent>
          </a:graphicData>
        </a:graphic>
      </p:graphicFrame>
      <p:sp>
        <p:nvSpPr>
          <p:cNvPr id="9" name="Rectangle 8"/>
          <p:cNvSpPr/>
          <p:nvPr/>
        </p:nvSpPr>
        <p:spPr>
          <a:xfrm>
            <a:off x="614655" y="2873607"/>
            <a:ext cx="8508484" cy="1083374"/>
          </a:xfrm>
          <a:prstGeom prst="rect">
            <a:avLst/>
          </a:prstGeom>
        </p:spPr>
        <p:txBody>
          <a:bodyPr wrap="square">
            <a:spAutoFit/>
          </a:bodyPr>
          <a:lstStyle/>
          <a:p>
            <a:pPr algn="just">
              <a:lnSpc>
                <a:spcPct val="115000"/>
              </a:lnSpc>
              <a:spcAft>
                <a:spcPts val="1000"/>
              </a:spcAft>
            </a:pPr>
            <a:r>
              <a:rPr lang="en-GB" sz="2800" dirty="0">
                <a:latin typeface="Times New Roman" panose="02020603050405020304" pitchFamily="18" charset="0"/>
                <a:ea typeface="Calibri" panose="020F0502020204030204" pitchFamily="34" charset="0"/>
              </a:rPr>
              <a:t>Using the transport </a:t>
            </a:r>
            <a:r>
              <a:rPr lang="en-GB" sz="2800" dirty="0" smtClean="0">
                <a:latin typeface="Times New Roman" panose="02020603050405020304" pitchFamily="18" charset="0"/>
                <a:ea typeface="Calibri" panose="020F0502020204030204" pitchFamily="34" charset="0"/>
              </a:rPr>
              <a:t>theorem, the </a:t>
            </a:r>
            <a:r>
              <a:rPr lang="en-GB" sz="2800" dirty="0">
                <a:latin typeface="Times New Roman" panose="02020603050405020304" pitchFamily="18" charset="0"/>
                <a:ea typeface="Calibri" panose="020F0502020204030204" pitchFamily="34" charset="0"/>
              </a:rPr>
              <a:t>angular </a:t>
            </a:r>
            <a:r>
              <a:rPr lang="en-GB" sz="2800" dirty="0" smtClean="0">
                <a:latin typeface="Times New Roman" panose="02020603050405020304" pitchFamily="18" charset="0"/>
                <a:ea typeface="Calibri" panose="020F0502020204030204" pitchFamily="34" charset="0"/>
              </a:rPr>
              <a:t>acceleration </a:t>
            </a:r>
            <a:r>
              <a:rPr lang="en-GB" sz="2800" dirty="0">
                <a:latin typeface="Times New Roman" panose="02020603050405020304" pitchFamily="18" charset="0"/>
                <a:ea typeface="Calibri" panose="020F0502020204030204" pitchFamily="34" charset="0"/>
              </a:rPr>
              <a:t>of the shaft is </a:t>
            </a:r>
            <a:endParaRPr lang="en-US" sz="2800" dirty="0">
              <a:effectLst/>
              <a:latin typeface="Times New Roman" panose="02020603050405020304" pitchFamily="18" charset="0"/>
              <a:ea typeface="Calibri" panose="020F0502020204030204" pitchFamily="34" charset="0"/>
            </a:endParaRPr>
          </a:p>
        </p:txBody>
      </p:sp>
      <p:sp>
        <p:nvSpPr>
          <p:cNvPr id="14" name="Rectangle 13"/>
          <p:cNvSpPr/>
          <p:nvPr/>
        </p:nvSpPr>
        <p:spPr>
          <a:xfrm>
            <a:off x="9134241" y="1427551"/>
            <a:ext cx="2922788" cy="523220"/>
          </a:xfrm>
          <a:prstGeom prst="rect">
            <a:avLst/>
          </a:prstGeom>
        </p:spPr>
        <p:txBody>
          <a:bodyPr wrap="none">
            <a:spAutoFit/>
          </a:bodyPr>
          <a:lstStyle/>
          <a:p>
            <a:r>
              <a:rPr lang="en-GB" sz="2800" dirty="0">
                <a:latin typeface="Times New Roman" panose="02020603050405020304" pitchFamily="18" charset="0"/>
                <a:ea typeface="Calibri" panose="020F0502020204030204" pitchFamily="34" charset="0"/>
              </a:rPr>
              <a:t>T</a:t>
            </a:r>
            <a:r>
              <a:rPr lang="en-GB" sz="2800" dirty="0" smtClean="0">
                <a:latin typeface="Times New Roman" panose="02020603050405020304" pitchFamily="18" charset="0"/>
                <a:ea typeface="Calibri" panose="020F0502020204030204" pitchFamily="34" charset="0"/>
              </a:rPr>
              <a:t>ransport theorem </a:t>
            </a:r>
            <a:endParaRPr lang="en-US" sz="2800" dirty="0"/>
          </a:p>
        </p:txBody>
      </p:sp>
      <p:graphicFrame>
        <p:nvGraphicFramePr>
          <p:cNvPr id="18" name="Object 17"/>
          <p:cNvGraphicFramePr>
            <a:graphicFrameLocks noChangeAspect="1"/>
          </p:cNvGraphicFramePr>
          <p:nvPr>
            <p:extLst>
              <p:ext uri="{D42A27DB-BD31-4B8C-83A1-F6EECF244321}">
                <p14:modId xmlns:p14="http://schemas.microsoft.com/office/powerpoint/2010/main" val="147235415"/>
              </p:ext>
            </p:extLst>
          </p:nvPr>
        </p:nvGraphicFramePr>
        <p:xfrm>
          <a:off x="4766593" y="3430224"/>
          <a:ext cx="2786207" cy="475694"/>
        </p:xfrm>
        <a:graphic>
          <a:graphicData uri="http://schemas.openxmlformats.org/presentationml/2006/ole">
            <mc:AlternateContent xmlns:mc="http://schemas.openxmlformats.org/markup-compatibility/2006">
              <mc:Choice xmlns:v="urn:schemas-microsoft-com:vml" Requires="v">
                <p:oleObj spid="_x0000_s5760" name="Equation" r:id="rId11" imgW="1205977" imgH="215806" progId="Equation.3">
                  <p:embed/>
                </p:oleObj>
              </mc:Choice>
              <mc:Fallback>
                <p:oleObj name="Equation" r:id="rId11" imgW="1205977" imgH="215806" progId="Equation.3">
                  <p:embed/>
                  <p:pic>
                    <p:nvPicPr>
                      <p:cNvPr id="0" name="Object 1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6593" y="3430224"/>
                        <a:ext cx="2786207" cy="475694"/>
                      </a:xfrm>
                      <a:prstGeom prst="rect">
                        <a:avLst/>
                      </a:prstGeom>
                      <a:noFill/>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21478539"/>
              </p:ext>
            </p:extLst>
          </p:nvPr>
        </p:nvGraphicFramePr>
        <p:xfrm>
          <a:off x="4766593" y="4120847"/>
          <a:ext cx="3199903" cy="490496"/>
        </p:xfrm>
        <a:graphic>
          <a:graphicData uri="http://schemas.openxmlformats.org/presentationml/2006/ole">
            <mc:AlternateContent xmlns:mc="http://schemas.openxmlformats.org/markup-compatibility/2006">
              <mc:Choice xmlns:v="urn:schemas-microsoft-com:vml" Requires="v">
                <p:oleObj spid="_x0000_s5761" name="Equation" r:id="rId13" imgW="1333500" imgH="215900" progId="Equation.3">
                  <p:embed/>
                </p:oleObj>
              </mc:Choice>
              <mc:Fallback>
                <p:oleObj name="Equation" r:id="rId13" imgW="1333500" imgH="215900" progId="Equation.3">
                  <p:embed/>
                  <p:pic>
                    <p:nvPicPr>
                      <p:cNvPr id="0" name="Object 1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66593" y="4120847"/>
                        <a:ext cx="3199903" cy="490496"/>
                      </a:xfrm>
                      <a:prstGeom prst="rect">
                        <a:avLst/>
                      </a:prstGeom>
                      <a:noFill/>
                    </p:spPr>
                  </p:pic>
                </p:oleObj>
              </mc:Fallback>
            </mc:AlternateContent>
          </a:graphicData>
        </a:graphic>
      </p:graphicFrame>
      <p:sp>
        <p:nvSpPr>
          <p:cNvPr id="21" name="Rectangle 20"/>
          <p:cNvSpPr/>
          <p:nvPr/>
        </p:nvSpPr>
        <p:spPr>
          <a:xfrm>
            <a:off x="566948" y="4698391"/>
            <a:ext cx="10910044" cy="1083374"/>
          </a:xfrm>
          <a:prstGeom prst="rect">
            <a:avLst/>
          </a:prstGeom>
        </p:spPr>
        <p:txBody>
          <a:bodyPr wrap="square">
            <a:spAutoFit/>
          </a:bodyPr>
          <a:lstStyle/>
          <a:p>
            <a:pPr algn="just">
              <a:lnSpc>
                <a:spcPct val="115000"/>
              </a:lnSpc>
              <a:spcAft>
                <a:spcPts val="1000"/>
              </a:spcAft>
            </a:pPr>
            <a:r>
              <a:rPr lang="en-GB" sz="2800" dirty="0" smtClean="0">
                <a:latin typeface="Times New Roman" panose="02020603050405020304" pitchFamily="18" charset="0"/>
                <a:ea typeface="Calibri" panose="020F0502020204030204" pitchFamily="34" charset="0"/>
              </a:rPr>
              <a:t>Therefore the angular </a:t>
            </a:r>
            <a:r>
              <a:rPr lang="en-GB" sz="2800" dirty="0">
                <a:latin typeface="Times New Roman" panose="02020603050405020304" pitchFamily="18" charset="0"/>
                <a:ea typeface="Calibri" panose="020F0502020204030204" pitchFamily="34" charset="0"/>
              </a:rPr>
              <a:t>acceleration of the sleeve B which is being transported by both the shaft and the arm is </a:t>
            </a:r>
            <a:endParaRPr lang="en-US" sz="2800" dirty="0">
              <a:effectLst/>
              <a:latin typeface="Times New Roman" panose="02020603050405020304" pitchFamily="18" charset="0"/>
              <a:ea typeface="Calibri" panose="020F0502020204030204" pitchFamily="34" charset="0"/>
            </a:endParaRPr>
          </a:p>
        </p:txBody>
      </p:sp>
      <p:sp>
        <p:nvSpPr>
          <p:cNvPr id="22" name="Rectangle 21"/>
          <p:cNvSpPr/>
          <p:nvPr/>
        </p:nvSpPr>
        <p:spPr>
          <a:xfrm>
            <a:off x="557431" y="4122130"/>
            <a:ext cx="2755883" cy="548099"/>
          </a:xfrm>
          <a:prstGeom prst="rect">
            <a:avLst/>
          </a:prstGeom>
        </p:spPr>
        <p:txBody>
          <a:bodyPr wrap="none">
            <a:spAutoFit/>
          </a:bodyPr>
          <a:lstStyle/>
          <a:p>
            <a:pPr algn="just">
              <a:lnSpc>
                <a:spcPct val="115000"/>
              </a:lnSpc>
              <a:spcAft>
                <a:spcPts val="1000"/>
              </a:spcAft>
            </a:pPr>
            <a:r>
              <a:rPr lang="en-GB" sz="2800" dirty="0">
                <a:latin typeface="Times New Roman" panose="02020603050405020304" pitchFamily="18" charset="0"/>
                <a:ea typeface="Calibri" panose="020F0502020204030204" pitchFamily="34" charset="0"/>
              </a:rPr>
              <a:t>of the </a:t>
            </a:r>
            <a:r>
              <a:rPr lang="en-GB" sz="2800" dirty="0">
                <a:latin typeface="Times New Roman" panose="02020603050405020304" pitchFamily="18" charset="0"/>
                <a:cs typeface="Times New Roman" panose="02020603050405020304" pitchFamily="18" charset="0"/>
              </a:rPr>
              <a:t>arm OB </a:t>
            </a:r>
            <a:r>
              <a:rPr lang="en-GB" sz="2800" dirty="0" smtClean="0">
                <a:latin typeface="Times New Roman" panose="02020603050405020304" pitchFamily="18" charset="0"/>
                <a:ea typeface="Calibri" panose="020F0502020204030204" pitchFamily="34" charset="0"/>
                <a:cs typeface="Times New Roman" panose="02020603050405020304" pitchFamily="18" charset="0"/>
              </a:rPr>
              <a:t> </a:t>
            </a:r>
            <a:r>
              <a:rPr lang="en-GB" sz="2800" dirty="0">
                <a:latin typeface="Times New Roman" panose="02020603050405020304" pitchFamily="18" charset="0"/>
                <a:ea typeface="Calibri" panose="020F0502020204030204" pitchFamily="34" charset="0"/>
                <a:cs typeface="Times New Roman" panose="02020603050405020304" pitchFamily="18" charset="0"/>
              </a:rPr>
              <a:t>is </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1401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96" y="827330"/>
            <a:ext cx="10515600" cy="579246"/>
          </a:xfrm>
        </p:spPr>
        <p:txBody>
          <a:bodyPr>
            <a:noAutofit/>
          </a:bodyPr>
          <a:lstStyle/>
          <a:p>
            <a:pPr lvl="2" algn="l" rtl="0">
              <a:lnSpc>
                <a:spcPct val="90000"/>
              </a:lnSpc>
              <a:spcBef>
                <a:spcPct val="0"/>
              </a:spcBef>
            </a:pPr>
            <a:r>
              <a:rPr lang="en-GB" sz="2800" b="1" dirty="0"/>
              <a:t>Moment of Inertia about an Arbitrary Axis</a:t>
            </a:r>
            <a:r>
              <a:rPr lang="en-US" sz="2800" b="1" dirty="0"/>
              <a:t/>
            </a:r>
            <a:br>
              <a:rPr lang="en-US" sz="2800" b="1" dirty="0"/>
            </a:br>
            <a:endParaRPr lang="en-US" sz="2800" dirty="0"/>
          </a:p>
        </p:txBody>
      </p:sp>
      <p:sp>
        <p:nvSpPr>
          <p:cNvPr id="3" name="Slide Number Placeholder 2"/>
          <p:cNvSpPr>
            <a:spLocks noGrp="1"/>
          </p:cNvSpPr>
          <p:nvPr>
            <p:ph type="sldNum" sz="quarter" idx="12"/>
          </p:nvPr>
        </p:nvSpPr>
        <p:spPr/>
        <p:txBody>
          <a:bodyPr/>
          <a:lstStyle/>
          <a:p>
            <a:fld id="{7E50C373-F1D0-494F-8D6D-366C958B3429}" type="slidenum">
              <a:rPr lang="en-GB" smtClean="0"/>
              <a:t>59</a:t>
            </a:fld>
            <a:endParaRPr lang="en-GB"/>
          </a:p>
        </p:txBody>
      </p:sp>
      <p:sp>
        <p:nvSpPr>
          <p:cNvPr id="5" name="Rectangle 4"/>
          <p:cNvSpPr/>
          <p:nvPr/>
        </p:nvSpPr>
        <p:spPr>
          <a:xfrm>
            <a:off x="148296" y="1367522"/>
            <a:ext cx="2905455" cy="3970318"/>
          </a:xfrm>
          <a:prstGeom prst="rect">
            <a:avLst/>
          </a:prstGeom>
        </p:spPr>
        <p:txBody>
          <a:bodyPr wrap="square">
            <a:spAutoFit/>
          </a:bodyPr>
          <a:lstStyle/>
          <a:p>
            <a:r>
              <a:rPr lang="en-GB" sz="2800" dirty="0" smtClean="0">
                <a:latin typeface="Times New Roman" panose="02020603050405020304" pitchFamily="18" charset="0"/>
                <a:cs typeface="Times New Roman" panose="02020603050405020304" pitchFamily="18" charset="0"/>
              </a:rPr>
              <a:t>If </a:t>
            </a:r>
            <a:r>
              <a:rPr lang="en-GB" sz="2800" i="1" dirty="0" err="1">
                <a:latin typeface="Times New Roman" panose="02020603050405020304" pitchFamily="18" charset="0"/>
                <a:cs typeface="Times New Roman" panose="02020603050405020304" pitchFamily="18" charset="0"/>
              </a:rPr>
              <a:t>u</a:t>
            </a:r>
            <a:r>
              <a:rPr lang="en-GB" sz="2800" i="1" baseline="-25000" dirty="0" err="1">
                <a:latin typeface="Times New Roman" panose="02020603050405020304" pitchFamily="18" charset="0"/>
                <a:cs typeface="Times New Roman" panose="02020603050405020304" pitchFamily="18" charset="0"/>
              </a:rPr>
              <a:t>x</a:t>
            </a:r>
            <a:r>
              <a:rPr lang="en-GB" sz="2800" dirty="0">
                <a:latin typeface="Times New Roman" panose="02020603050405020304" pitchFamily="18" charset="0"/>
                <a:cs typeface="Times New Roman" panose="02020603050405020304" pitchFamily="18" charset="0"/>
              </a:rPr>
              <a:t>, </a:t>
            </a:r>
            <a:r>
              <a:rPr lang="en-GB" sz="2800" i="1" dirty="0" err="1">
                <a:latin typeface="Times New Roman" panose="02020603050405020304" pitchFamily="18" charset="0"/>
                <a:cs typeface="Times New Roman" panose="02020603050405020304" pitchFamily="18" charset="0"/>
              </a:rPr>
              <a:t>u</a:t>
            </a:r>
            <a:r>
              <a:rPr lang="en-GB" sz="2800" i="1" baseline="-25000" dirty="0" err="1">
                <a:latin typeface="Times New Roman" panose="02020603050405020304" pitchFamily="18" charset="0"/>
                <a:cs typeface="Times New Roman" panose="02020603050405020304" pitchFamily="18" charset="0"/>
              </a:rPr>
              <a:t>y</a:t>
            </a:r>
            <a:r>
              <a:rPr lang="en-GB" sz="2800" dirty="0">
                <a:latin typeface="Times New Roman" panose="02020603050405020304" pitchFamily="18" charset="0"/>
                <a:cs typeface="Times New Roman" panose="02020603050405020304" pitchFamily="18" charset="0"/>
              </a:rPr>
              <a:t> and </a:t>
            </a:r>
            <a:r>
              <a:rPr lang="en-GB" sz="2800" i="1" dirty="0" err="1">
                <a:latin typeface="Times New Roman" panose="02020603050405020304" pitchFamily="18" charset="0"/>
                <a:cs typeface="Times New Roman" panose="02020603050405020304" pitchFamily="18" charset="0"/>
              </a:rPr>
              <a:t>u</a:t>
            </a:r>
            <a:r>
              <a:rPr lang="en-GB" sz="2800" i="1" baseline="-25000" dirty="0" err="1">
                <a:latin typeface="Times New Roman" panose="02020603050405020304" pitchFamily="18" charset="0"/>
                <a:cs typeface="Times New Roman" panose="02020603050405020304" pitchFamily="18" charset="0"/>
              </a:rPr>
              <a:t>z</a:t>
            </a:r>
            <a:r>
              <a:rPr lang="en-GB" sz="2800" dirty="0">
                <a:latin typeface="Times New Roman" panose="02020603050405020304" pitchFamily="18" charset="0"/>
                <a:cs typeface="Times New Roman" panose="02020603050405020304" pitchFamily="18" charset="0"/>
              </a:rPr>
              <a:t> are unit directional vector of </a:t>
            </a:r>
            <a:r>
              <a:rPr lang="en-GB" sz="2800" dirty="0">
                <a:latin typeface="Times New Roman" panose="02020603050405020304" pitchFamily="18" charset="0"/>
                <a:ea typeface="Calibri" panose="020F0502020204030204" pitchFamily="34" charset="0"/>
              </a:rPr>
              <a:t>axis </a:t>
            </a:r>
            <a:r>
              <a:rPr lang="en-GB" sz="2800" i="1" dirty="0" smtClean="0">
                <a:latin typeface="Times New Roman" panose="02020603050405020304" pitchFamily="18" charset="0"/>
                <a:cs typeface="Times New Roman" panose="02020603050405020304" pitchFamily="18" charset="0"/>
              </a:rPr>
              <a:t>AB</a:t>
            </a:r>
            <a:r>
              <a:rPr lang="en-GB" sz="2800" dirty="0" smtClean="0">
                <a:latin typeface="Times New Roman" panose="02020603050405020304" pitchFamily="18" charset="0"/>
                <a:cs typeface="Times New Roman" panose="02020603050405020304" pitchFamily="18" charset="0"/>
              </a:rPr>
              <a:t> then t</a:t>
            </a:r>
            <a:r>
              <a:rPr lang="en-GB" sz="2800" dirty="0" smtClean="0">
                <a:latin typeface="Times New Roman" panose="02020603050405020304" pitchFamily="18" charset="0"/>
                <a:ea typeface="Calibri" panose="020F0502020204030204" pitchFamily="34" charset="0"/>
              </a:rPr>
              <a:t>he </a:t>
            </a:r>
            <a:r>
              <a:rPr lang="en-GB" sz="2800" dirty="0">
                <a:latin typeface="Times New Roman" panose="02020603050405020304" pitchFamily="18" charset="0"/>
                <a:ea typeface="Calibri" panose="020F0502020204030204" pitchFamily="34" charset="0"/>
              </a:rPr>
              <a:t>moment of inertia of the body about that </a:t>
            </a:r>
            <a:r>
              <a:rPr lang="en-GB" sz="2800" dirty="0" smtClean="0">
                <a:latin typeface="Times New Roman" panose="02020603050405020304" pitchFamily="18" charset="0"/>
                <a:ea typeface="Calibri" panose="020F0502020204030204" pitchFamily="34" charset="0"/>
              </a:rPr>
              <a:t>axis is </a:t>
            </a:r>
            <a:r>
              <a:rPr lang="en-GB" sz="2800" dirty="0">
                <a:latin typeface="Times New Roman" panose="02020603050405020304" pitchFamily="18" charset="0"/>
                <a:ea typeface="Calibri" panose="020F0502020204030204" pitchFamily="34" charset="0"/>
              </a:rPr>
              <a:t>defined in terms of that of known axes as</a:t>
            </a:r>
            <a:endParaRPr lang="en-US" sz="2800" dirty="0"/>
          </a:p>
        </p:txBody>
      </p:sp>
      <p:sp>
        <p:nvSpPr>
          <p:cNvPr id="6" name="Rectangle 2"/>
          <p:cNvSpPr>
            <a:spLocks noChangeArrowheads="1"/>
          </p:cNvSpPr>
          <p:nvPr/>
        </p:nvSpPr>
        <p:spPr bwMode="auto">
          <a:xfrm>
            <a:off x="1000665" y="55381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643600004"/>
              </p:ext>
            </p:extLst>
          </p:nvPr>
        </p:nvGraphicFramePr>
        <p:xfrm>
          <a:off x="352863" y="5705614"/>
          <a:ext cx="11358759" cy="759125"/>
        </p:xfrm>
        <a:graphic>
          <a:graphicData uri="http://schemas.openxmlformats.org/presentationml/2006/ole">
            <mc:AlternateContent xmlns:mc="http://schemas.openxmlformats.org/markup-compatibility/2006">
              <mc:Choice xmlns:v="urn:schemas-microsoft-com:vml" Requires="v">
                <p:oleObj spid="_x0000_s28688" name="Equation" r:id="rId3" imgW="3848100" imgH="266700" progId="Equation.3">
                  <p:embed/>
                </p:oleObj>
              </mc:Choice>
              <mc:Fallback>
                <p:oleObj name="Equation" r:id="rId3" imgW="3848100" imgH="2667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863" y="5705614"/>
                        <a:ext cx="11358759" cy="759125"/>
                      </a:xfrm>
                      <a:prstGeom prst="rect">
                        <a:avLst/>
                      </a:prstGeom>
                      <a:noFill/>
                    </p:spPr>
                  </p:pic>
                </p:oleObj>
              </mc:Fallback>
            </mc:AlternateContent>
          </a:graphicData>
        </a:graphic>
      </p:graphicFrame>
      <p:pic>
        <p:nvPicPr>
          <p:cNvPr id="8" name="Picture 7"/>
          <p:cNvPicPr/>
          <p:nvPr/>
        </p:nvPicPr>
        <p:blipFill>
          <a:blip r:embed="rId5" cstate="print"/>
          <a:srcRect/>
          <a:stretch>
            <a:fillRect/>
          </a:stretch>
        </p:blipFill>
        <p:spPr bwMode="auto">
          <a:xfrm>
            <a:off x="3743655" y="1400385"/>
            <a:ext cx="7203608" cy="3970318"/>
          </a:xfrm>
          <a:prstGeom prst="rect">
            <a:avLst/>
          </a:prstGeom>
          <a:noFill/>
          <a:ln w="9525">
            <a:noFill/>
            <a:miter lim="800000"/>
            <a:headEnd/>
            <a:tailEnd/>
          </a:ln>
        </p:spPr>
      </p:pic>
    </p:spTree>
    <p:extLst>
      <p:ext uri="{BB962C8B-B14F-4D97-AF65-F5344CB8AC3E}">
        <p14:creationId xmlns:p14="http://schemas.microsoft.com/office/powerpoint/2010/main" val="42227217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63" y="598406"/>
            <a:ext cx="10515600" cy="902412"/>
          </a:xfrm>
        </p:spPr>
        <p:txBody>
          <a:bodyPr/>
          <a:lstStyle/>
          <a:p>
            <a:r>
              <a:rPr lang="en-GB" b="1" dirty="0"/>
              <a:t>Moment of Inertia about an Arbitrary Axis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60</a:t>
            </a:fld>
            <a:endParaRPr lang="en-GB"/>
          </a:p>
        </p:txBody>
      </p:sp>
      <p:sp>
        <p:nvSpPr>
          <p:cNvPr id="4" name="Rectangle 3"/>
          <p:cNvSpPr/>
          <p:nvPr/>
        </p:nvSpPr>
        <p:spPr>
          <a:xfrm>
            <a:off x="148296" y="1690688"/>
            <a:ext cx="3026225" cy="4465838"/>
          </a:xfrm>
          <a:prstGeom prst="rect">
            <a:avLst/>
          </a:prstGeom>
        </p:spPr>
        <p:txBody>
          <a:bodyPr wrap="square">
            <a:spAutoFit/>
          </a:bodyPr>
          <a:lstStyle/>
          <a:p>
            <a:pPr>
              <a:lnSpc>
                <a:spcPct val="115000"/>
              </a:lnSpc>
              <a:spcAft>
                <a:spcPts val="0"/>
              </a:spcAft>
            </a:pPr>
            <a:r>
              <a:rPr lang="en-US" sz="2800" b="1" dirty="0">
                <a:latin typeface="Times New Roman" panose="02020603050405020304" pitchFamily="18" charset="0"/>
                <a:ea typeface="Calibri" panose="020F0502020204030204" pitchFamily="34" charset="0"/>
              </a:rPr>
              <a:t>Example 2- 8 </a:t>
            </a:r>
          </a:p>
          <a:p>
            <a:r>
              <a:rPr lang="en-GB" sz="2800" dirty="0">
                <a:latin typeface="Times New Roman" panose="02020603050405020304" pitchFamily="18" charset="0"/>
                <a:ea typeface="Calibri" panose="020F0502020204030204" pitchFamily="34" charset="0"/>
              </a:rPr>
              <a:t>Determine the moment of inertia of the bent bar shown in Figure E2-8 about the axis AB. The mass and length of each segment is shown on the figure.</a:t>
            </a:r>
            <a:endParaRPr lang="en-US" sz="2800" dirty="0"/>
          </a:p>
        </p:txBody>
      </p:sp>
      <p:pic>
        <p:nvPicPr>
          <p:cNvPr id="5" name="Picture 4"/>
          <p:cNvPicPr>
            <a:picLocks noChangeAspect="1"/>
          </p:cNvPicPr>
          <p:nvPr/>
        </p:nvPicPr>
        <p:blipFill rotWithShape="1">
          <a:blip r:embed="rId2"/>
          <a:srcRect l="27414" t="35232" r="42717" b="20522"/>
          <a:stretch/>
        </p:blipFill>
        <p:spPr>
          <a:xfrm>
            <a:off x="4071546" y="1334389"/>
            <a:ext cx="6331911" cy="5273445"/>
          </a:xfrm>
          <a:prstGeom prst="rect">
            <a:avLst/>
          </a:prstGeom>
        </p:spPr>
      </p:pic>
    </p:spTree>
    <p:extLst>
      <p:ext uri="{BB962C8B-B14F-4D97-AF65-F5344CB8AC3E}">
        <p14:creationId xmlns:p14="http://schemas.microsoft.com/office/powerpoint/2010/main" val="37801751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Moment of Inertia about an Arbitrary Axis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61</a:t>
            </a:fld>
            <a:endParaRPr lang="en-GB"/>
          </a:p>
        </p:txBody>
      </p:sp>
      <p:sp>
        <p:nvSpPr>
          <p:cNvPr id="4" name="Rectangle 3"/>
          <p:cNvSpPr/>
          <p:nvPr/>
        </p:nvSpPr>
        <p:spPr>
          <a:xfrm>
            <a:off x="352863" y="1823418"/>
            <a:ext cx="2580118" cy="4680256"/>
          </a:xfrm>
          <a:prstGeom prst="rect">
            <a:avLst/>
          </a:prstGeom>
        </p:spPr>
        <p:txBody>
          <a:bodyPr wrap="square">
            <a:spAutoFit/>
          </a:bodyPr>
          <a:lstStyle/>
          <a:p>
            <a:pPr>
              <a:lnSpc>
                <a:spcPct val="115000"/>
              </a:lnSpc>
              <a:spcAft>
                <a:spcPts val="1000"/>
              </a:spcAft>
            </a:pPr>
            <a:r>
              <a:rPr lang="en-GB" sz="2800" b="1" dirty="0">
                <a:latin typeface="Times New Roman" panose="02020603050405020304" pitchFamily="18" charset="0"/>
                <a:ea typeface="Calibri" panose="020F0502020204030204" pitchFamily="34" charset="0"/>
              </a:rPr>
              <a:t>Solution</a:t>
            </a:r>
            <a:endParaRPr lang="en-US" sz="2800" dirty="0">
              <a:latin typeface="Times New Roman" panose="02020603050405020304" pitchFamily="18" charset="0"/>
              <a:ea typeface="Calibri" panose="020F0502020204030204" pitchFamily="34" charset="0"/>
            </a:endParaRPr>
          </a:p>
          <a:p>
            <a:pPr>
              <a:lnSpc>
                <a:spcPct val="115000"/>
              </a:lnSpc>
              <a:spcAft>
                <a:spcPts val="1000"/>
              </a:spcAft>
            </a:pPr>
            <a:r>
              <a:rPr lang="en-GB" sz="2800" dirty="0">
                <a:latin typeface="Times New Roman" panose="02020603050405020304" pitchFamily="18" charset="0"/>
                <a:ea typeface="Calibri" panose="020F0502020204030204" pitchFamily="34" charset="0"/>
              </a:rPr>
              <a:t>Using the parallel axis theorem, the moment of inertias of the sections of the bar about the origin are</a:t>
            </a:r>
            <a:r>
              <a:rPr lang="en-GB" dirty="0">
                <a:latin typeface="Times New Roman" panose="02020603050405020304" pitchFamily="18" charset="0"/>
                <a:ea typeface="Calibri" panose="020F0502020204030204" pitchFamily="34" charset="0"/>
              </a:rPr>
              <a:t>:</a:t>
            </a:r>
            <a:endParaRPr lang="en-US" sz="1600" dirty="0">
              <a:effectLst/>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rotWithShape="1">
          <a:blip r:embed="rId2"/>
          <a:srcRect l="18534" t="24351" r="26172" b="33196"/>
          <a:stretch/>
        </p:blipFill>
        <p:spPr>
          <a:xfrm>
            <a:off x="2518911" y="1949570"/>
            <a:ext cx="9467439" cy="4086664"/>
          </a:xfrm>
          <a:prstGeom prst="rect">
            <a:avLst/>
          </a:prstGeom>
        </p:spPr>
      </p:pic>
    </p:spTree>
    <p:extLst>
      <p:ext uri="{BB962C8B-B14F-4D97-AF65-F5344CB8AC3E}">
        <p14:creationId xmlns:p14="http://schemas.microsoft.com/office/powerpoint/2010/main" val="33342514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Moment of Inertia about an Arbitrary Axis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62</a:t>
            </a:fld>
            <a:endParaRPr lang="en-GB"/>
          </a:p>
        </p:txBody>
      </p:sp>
      <p:pic>
        <p:nvPicPr>
          <p:cNvPr id="5" name="Picture 4"/>
          <p:cNvPicPr>
            <a:picLocks noChangeAspect="1"/>
          </p:cNvPicPr>
          <p:nvPr/>
        </p:nvPicPr>
        <p:blipFill rotWithShape="1">
          <a:blip r:embed="rId2"/>
          <a:srcRect l="14552" t="24116" r="25911" b="34375"/>
          <a:stretch/>
        </p:blipFill>
        <p:spPr>
          <a:xfrm>
            <a:off x="550307" y="2117114"/>
            <a:ext cx="11091385" cy="4347625"/>
          </a:xfrm>
          <a:prstGeom prst="rect">
            <a:avLst/>
          </a:prstGeom>
        </p:spPr>
      </p:pic>
    </p:spTree>
    <p:extLst>
      <p:ext uri="{BB962C8B-B14F-4D97-AF65-F5344CB8AC3E}">
        <p14:creationId xmlns:p14="http://schemas.microsoft.com/office/powerpoint/2010/main" val="1512438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Moment of Inertia about an Arbitrary Axis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63</a:t>
            </a:fld>
            <a:endParaRPr lang="en-GB"/>
          </a:p>
        </p:txBody>
      </p:sp>
      <p:pic>
        <p:nvPicPr>
          <p:cNvPr id="4" name="Picture 3"/>
          <p:cNvPicPr>
            <a:picLocks noChangeAspect="1"/>
          </p:cNvPicPr>
          <p:nvPr/>
        </p:nvPicPr>
        <p:blipFill rotWithShape="1">
          <a:blip r:embed="rId2"/>
          <a:srcRect l="15745" t="36144" r="26176" b="28950"/>
          <a:stretch/>
        </p:blipFill>
        <p:spPr>
          <a:xfrm>
            <a:off x="352863" y="1966824"/>
            <a:ext cx="11626451" cy="4290882"/>
          </a:xfrm>
          <a:prstGeom prst="rect">
            <a:avLst/>
          </a:prstGeom>
        </p:spPr>
      </p:pic>
    </p:spTree>
    <p:extLst>
      <p:ext uri="{BB962C8B-B14F-4D97-AF65-F5344CB8AC3E}">
        <p14:creationId xmlns:p14="http://schemas.microsoft.com/office/powerpoint/2010/main" val="7837919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Moment of Inertia about an Arbitrary Axis</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64</a:t>
            </a:fld>
            <a:endParaRPr lang="en-GB"/>
          </a:p>
        </p:txBody>
      </p:sp>
      <p:pic>
        <p:nvPicPr>
          <p:cNvPr id="4" name="Picture 3"/>
          <p:cNvPicPr>
            <a:picLocks noChangeAspect="1"/>
          </p:cNvPicPr>
          <p:nvPr/>
        </p:nvPicPr>
        <p:blipFill rotWithShape="1">
          <a:blip r:embed="rId2"/>
          <a:srcRect l="12297" t="23644" r="26309" b="27535"/>
          <a:stretch/>
        </p:blipFill>
        <p:spPr>
          <a:xfrm>
            <a:off x="540628" y="1561502"/>
            <a:ext cx="11294814" cy="5049733"/>
          </a:xfrm>
          <a:prstGeom prst="rect">
            <a:avLst/>
          </a:prstGeom>
        </p:spPr>
      </p:pic>
    </p:spTree>
    <p:extLst>
      <p:ext uri="{BB962C8B-B14F-4D97-AF65-F5344CB8AC3E}">
        <p14:creationId xmlns:p14="http://schemas.microsoft.com/office/powerpoint/2010/main" val="1341382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63" y="771023"/>
            <a:ext cx="5459083" cy="471181"/>
          </a:xfrm>
        </p:spPr>
        <p:txBody>
          <a:bodyPr>
            <a:noAutofit/>
          </a:bodyPr>
          <a:lstStyle/>
          <a:p>
            <a:pPr lvl="2" algn="l" rtl="0">
              <a:lnSpc>
                <a:spcPct val="90000"/>
              </a:lnSpc>
              <a:spcBef>
                <a:spcPct val="0"/>
              </a:spcBef>
            </a:pPr>
            <a:r>
              <a:rPr lang="en-GB" sz="2800" b="1" dirty="0">
                <a:latin typeface="Times New Roman" panose="02020603050405020304" pitchFamily="18" charset="0"/>
                <a:cs typeface="Times New Roman" panose="02020603050405020304" pitchFamily="18" charset="0"/>
              </a:rPr>
              <a:t>Principal Moments of </a:t>
            </a:r>
            <a:r>
              <a:rPr lang="en-GB" sz="2800" b="1" dirty="0" smtClean="0">
                <a:latin typeface="Times New Roman" panose="02020603050405020304" pitchFamily="18" charset="0"/>
                <a:cs typeface="Times New Roman" panose="02020603050405020304" pitchFamily="18" charset="0"/>
              </a:rPr>
              <a:t>Inertia</a:t>
            </a:r>
            <a:endParaRPr lang="en-US" sz="28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7E50C373-F1D0-494F-8D6D-366C958B3429}" type="slidenum">
              <a:rPr lang="en-GB" smtClean="0"/>
              <a:t>65</a:t>
            </a:fld>
            <a:endParaRPr lang="en-GB"/>
          </a:p>
        </p:txBody>
      </p:sp>
      <p:sp>
        <p:nvSpPr>
          <p:cNvPr id="4" name="Rectangle 3"/>
          <p:cNvSpPr/>
          <p:nvPr/>
        </p:nvSpPr>
        <p:spPr>
          <a:xfrm>
            <a:off x="352863" y="1534874"/>
            <a:ext cx="10757961" cy="3970318"/>
          </a:xfrm>
          <a:prstGeom prst="rect">
            <a:avLst/>
          </a:prstGeom>
        </p:spPr>
        <p:txBody>
          <a:bodyPr wrap="square">
            <a:spAutoFit/>
          </a:bodyPr>
          <a:lstStyle/>
          <a:p>
            <a:pPr marL="514350" indent="-514350">
              <a:buFont typeface="+mj-lt"/>
              <a:buAutoNum type="arabicPeriod"/>
            </a:pPr>
            <a:r>
              <a:rPr lang="en-GB" sz="2800" dirty="0">
                <a:latin typeface="Times New Roman" panose="02020603050405020304" pitchFamily="18" charset="0"/>
                <a:ea typeface="Calibri" panose="020F0502020204030204" pitchFamily="34" charset="0"/>
                <a:cs typeface="Times New Roman" panose="02020603050405020304" pitchFamily="18" charset="0"/>
              </a:rPr>
              <a:t>When all the products of inertia vanish (or equal to zero), the moment of inertia </a:t>
            </a:r>
            <a:r>
              <a:rPr lang="en-GB" sz="2800" dirty="0" err="1">
                <a:latin typeface="Times New Roman" panose="02020603050405020304" pitchFamily="18" charset="0"/>
                <a:ea typeface="Calibri" panose="020F0502020204030204" pitchFamily="34" charset="0"/>
                <a:cs typeface="Times New Roman" panose="02020603050405020304" pitchFamily="18" charset="0"/>
              </a:rPr>
              <a:t>I</a:t>
            </a:r>
            <a:r>
              <a:rPr lang="en-GB" sz="2800" baseline="-25000" dirty="0" err="1">
                <a:latin typeface="Times New Roman" panose="02020603050405020304" pitchFamily="18" charset="0"/>
                <a:ea typeface="Calibri" panose="020F0502020204030204" pitchFamily="34" charset="0"/>
                <a:cs typeface="Times New Roman" panose="02020603050405020304" pitchFamily="18" charset="0"/>
              </a:rPr>
              <a:t>xx</a:t>
            </a:r>
            <a:r>
              <a:rPr lang="en-GB" sz="2800" dirty="0">
                <a:latin typeface="Times New Roman" panose="02020603050405020304" pitchFamily="18" charset="0"/>
                <a:ea typeface="Calibri" panose="020F0502020204030204" pitchFamily="34" charset="0"/>
                <a:cs typeface="Times New Roman" panose="02020603050405020304" pitchFamily="18" charset="0"/>
              </a:rPr>
              <a:t>, </a:t>
            </a:r>
            <a:r>
              <a:rPr lang="en-GB" sz="2800" dirty="0" err="1">
                <a:latin typeface="Times New Roman" panose="02020603050405020304" pitchFamily="18" charset="0"/>
                <a:ea typeface="Calibri" panose="020F0502020204030204" pitchFamily="34" charset="0"/>
                <a:cs typeface="Times New Roman" panose="02020603050405020304" pitchFamily="18" charset="0"/>
              </a:rPr>
              <a:t>I</a:t>
            </a:r>
            <a:r>
              <a:rPr lang="en-GB" sz="2800" baseline="-25000" dirty="0" err="1">
                <a:latin typeface="Times New Roman" panose="02020603050405020304" pitchFamily="18" charset="0"/>
                <a:ea typeface="Calibri" panose="020F0502020204030204" pitchFamily="34" charset="0"/>
                <a:cs typeface="Times New Roman" panose="02020603050405020304" pitchFamily="18" charset="0"/>
              </a:rPr>
              <a:t>yy</a:t>
            </a:r>
            <a:r>
              <a:rPr lang="en-GB" sz="2800" dirty="0">
                <a:latin typeface="Times New Roman" panose="02020603050405020304" pitchFamily="18" charset="0"/>
                <a:ea typeface="Calibri" panose="020F0502020204030204" pitchFamily="34" charset="0"/>
                <a:cs typeface="Times New Roman" panose="02020603050405020304" pitchFamily="18" charset="0"/>
              </a:rPr>
              <a:t> and </a:t>
            </a:r>
            <a:r>
              <a:rPr lang="en-GB" sz="2800" dirty="0" err="1">
                <a:latin typeface="Times New Roman" panose="02020603050405020304" pitchFamily="18" charset="0"/>
                <a:ea typeface="Calibri" panose="020F0502020204030204" pitchFamily="34" charset="0"/>
                <a:cs typeface="Times New Roman" panose="02020603050405020304" pitchFamily="18" charset="0"/>
              </a:rPr>
              <a:t>I</a:t>
            </a:r>
            <a:r>
              <a:rPr lang="en-GB" sz="2800" baseline="-25000" dirty="0" err="1">
                <a:latin typeface="Times New Roman" panose="02020603050405020304" pitchFamily="18" charset="0"/>
                <a:ea typeface="Calibri" panose="020F0502020204030204" pitchFamily="34" charset="0"/>
                <a:cs typeface="Times New Roman" panose="02020603050405020304" pitchFamily="18" charset="0"/>
              </a:rPr>
              <a:t>zz</a:t>
            </a:r>
            <a:r>
              <a:rPr lang="en-GB" sz="2800" dirty="0">
                <a:latin typeface="Times New Roman" panose="02020603050405020304" pitchFamily="18" charset="0"/>
                <a:ea typeface="Calibri" panose="020F0502020204030204" pitchFamily="34" charset="0"/>
                <a:cs typeface="Times New Roman" panose="02020603050405020304" pitchFamily="18" charset="0"/>
              </a:rPr>
              <a:t> are called </a:t>
            </a:r>
            <a:r>
              <a:rPr lang="en-GB" sz="2800" i="1" dirty="0">
                <a:latin typeface="Times New Roman" panose="02020603050405020304" pitchFamily="18" charset="0"/>
                <a:ea typeface="Calibri" panose="020F0502020204030204" pitchFamily="34" charset="0"/>
                <a:cs typeface="Times New Roman" panose="02020603050405020304" pitchFamily="18" charset="0"/>
              </a:rPr>
              <a:t>principal moments of inertia</a:t>
            </a:r>
            <a:r>
              <a:rPr lang="en-GB" sz="2800" dirty="0">
                <a:latin typeface="Times New Roman" panose="02020603050405020304" pitchFamily="18" charset="0"/>
                <a:ea typeface="Calibri" panose="020F0502020204030204" pitchFamily="34" charset="0"/>
                <a:cs typeface="Times New Roman" panose="02020603050405020304" pitchFamily="18" charset="0"/>
              </a:rPr>
              <a:t> </a:t>
            </a:r>
            <a:endParaRPr lang="en-GB" sz="2800" dirty="0" smtClean="0">
              <a:latin typeface="Times New Roman" panose="02020603050405020304" pitchFamily="18" charset="0"/>
              <a:ea typeface="Calibri" panose="020F0502020204030204" pitchFamily="34" charset="0"/>
              <a:cs typeface="Times New Roman" panose="02020603050405020304" pitchFamily="18" charset="0"/>
            </a:endParaRPr>
          </a:p>
          <a:p>
            <a:pPr marL="514350" indent="-514350">
              <a:buFont typeface="+mj-lt"/>
              <a:buAutoNum type="arabicPeriod"/>
            </a:pPr>
            <a:endParaRPr lang="en-GB" sz="2800" dirty="0" smtClean="0">
              <a:latin typeface="Times New Roman" panose="02020603050405020304" pitchFamily="18" charset="0"/>
              <a:ea typeface="Calibri" panose="020F0502020204030204" pitchFamily="34" charset="0"/>
              <a:cs typeface="Times New Roman" panose="02020603050405020304" pitchFamily="18" charset="0"/>
            </a:endParaRPr>
          </a:p>
          <a:p>
            <a:pPr marL="514350" indent="-514350">
              <a:buFont typeface="+mj-lt"/>
              <a:buAutoNum type="arabicPeriod"/>
            </a:pPr>
            <a:r>
              <a:rPr lang="en-GB" sz="2800" dirty="0" smtClean="0">
                <a:latin typeface="Times New Roman" panose="02020603050405020304" pitchFamily="18" charset="0"/>
                <a:ea typeface="Calibri" panose="020F0502020204030204" pitchFamily="34" charset="0"/>
                <a:cs typeface="Times New Roman" panose="02020603050405020304" pitchFamily="18" charset="0"/>
              </a:rPr>
              <a:t>the </a:t>
            </a:r>
            <a:r>
              <a:rPr lang="en-GB" sz="2800" dirty="0">
                <a:latin typeface="Times New Roman" panose="02020603050405020304" pitchFamily="18" charset="0"/>
                <a:ea typeface="Calibri" panose="020F0502020204030204" pitchFamily="34" charset="0"/>
                <a:cs typeface="Times New Roman" panose="02020603050405020304" pitchFamily="18" charset="0"/>
              </a:rPr>
              <a:t>corresponding axes x, y and z are called </a:t>
            </a:r>
            <a:r>
              <a:rPr lang="en-GB" sz="2800" i="1" dirty="0">
                <a:latin typeface="Times New Roman" panose="02020603050405020304" pitchFamily="18" charset="0"/>
                <a:ea typeface="Calibri" panose="020F0502020204030204" pitchFamily="34" charset="0"/>
                <a:cs typeface="Times New Roman" panose="02020603050405020304" pitchFamily="18" charset="0"/>
              </a:rPr>
              <a:t>principal axes</a:t>
            </a:r>
            <a:r>
              <a:rPr lang="en-GB" sz="2800" dirty="0">
                <a:latin typeface="Times New Roman" panose="02020603050405020304" pitchFamily="18" charset="0"/>
                <a:ea typeface="Calibri" panose="020F0502020204030204" pitchFamily="34" charset="0"/>
                <a:cs typeface="Times New Roman" panose="02020603050405020304" pitchFamily="18" charset="0"/>
              </a:rPr>
              <a:t>. </a:t>
            </a:r>
            <a:endParaRPr lang="en-GB" sz="2800" dirty="0" smtClean="0">
              <a:latin typeface="Times New Roman" panose="02020603050405020304" pitchFamily="18" charset="0"/>
              <a:ea typeface="Calibri" panose="020F0502020204030204" pitchFamily="34" charset="0"/>
              <a:cs typeface="Times New Roman" panose="02020603050405020304" pitchFamily="18" charset="0"/>
            </a:endParaRPr>
          </a:p>
          <a:p>
            <a:pPr marL="514350" indent="-514350">
              <a:buFont typeface="+mj-lt"/>
              <a:buAutoNum type="arabicPeriod"/>
            </a:pPr>
            <a:endParaRPr lang="en-GB" sz="2800" dirty="0" smtClean="0">
              <a:latin typeface="Times New Roman" panose="02020603050405020304" pitchFamily="18" charset="0"/>
              <a:ea typeface="Calibri" panose="020F0502020204030204" pitchFamily="34" charset="0"/>
              <a:cs typeface="Times New Roman" panose="02020603050405020304" pitchFamily="18" charset="0"/>
            </a:endParaRPr>
          </a:p>
          <a:p>
            <a:pPr marL="514350" indent="-514350">
              <a:buFont typeface="+mj-lt"/>
              <a:buAutoNum type="arabicPeriod"/>
            </a:pPr>
            <a:r>
              <a:rPr lang="en-GB" sz="2800" dirty="0" smtClean="0">
                <a:latin typeface="Times New Roman" panose="02020603050405020304" pitchFamily="18" charset="0"/>
                <a:cs typeface="Times New Roman" panose="02020603050405020304" pitchFamily="18" charset="0"/>
              </a:rPr>
              <a:t>The </a:t>
            </a:r>
            <a:r>
              <a:rPr lang="en-GB" sz="2800" dirty="0">
                <a:latin typeface="Times New Roman" panose="02020603050405020304" pitchFamily="18" charset="0"/>
                <a:cs typeface="Times New Roman" panose="02020603050405020304" pitchFamily="18" charset="0"/>
              </a:rPr>
              <a:t>principal moments of inertia may be obtained by inspection to select axes such that they lie on planes of </a:t>
            </a:r>
            <a:r>
              <a:rPr lang="en-GB" sz="2800" dirty="0" smtClean="0">
                <a:latin typeface="Times New Roman" panose="02020603050405020304" pitchFamily="18" charset="0"/>
                <a:cs typeface="Times New Roman" panose="02020603050405020304" pitchFamily="18" charset="0"/>
              </a:rPr>
              <a:t>symmetry</a:t>
            </a:r>
          </a:p>
          <a:p>
            <a:pPr marL="514350" indent="-514350">
              <a:buFont typeface="+mj-lt"/>
              <a:buAutoNum type="arabicPeriod"/>
            </a:pPr>
            <a:endParaRPr lang="en-GB"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GB" sz="2800" dirty="0" smtClean="0">
                <a:latin typeface="Times New Roman" panose="02020603050405020304" pitchFamily="18" charset="0"/>
                <a:cs typeface="Times New Roman" panose="02020603050405020304" pitchFamily="18" charset="0"/>
              </a:rPr>
              <a:t>Alternatively,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010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Principal Moments of Inertia</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66</a:t>
            </a:fld>
            <a:endParaRPr lang="en-GB"/>
          </a:p>
        </p:txBody>
      </p:sp>
      <p:pic>
        <p:nvPicPr>
          <p:cNvPr id="4" name="Picture 3"/>
          <p:cNvPicPr>
            <a:picLocks noChangeAspect="1"/>
          </p:cNvPicPr>
          <p:nvPr/>
        </p:nvPicPr>
        <p:blipFill rotWithShape="1">
          <a:blip r:embed="rId2"/>
          <a:srcRect l="12563" t="27182" r="26176" b="29186"/>
          <a:stretch/>
        </p:blipFill>
        <p:spPr>
          <a:xfrm>
            <a:off x="402526" y="1905030"/>
            <a:ext cx="11386948" cy="4559709"/>
          </a:xfrm>
          <a:prstGeom prst="rect">
            <a:avLst/>
          </a:prstGeom>
        </p:spPr>
      </p:pic>
    </p:spTree>
    <p:extLst>
      <p:ext uri="{BB962C8B-B14F-4D97-AF65-F5344CB8AC3E}">
        <p14:creationId xmlns:p14="http://schemas.microsoft.com/office/powerpoint/2010/main" val="2319329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3" y="494044"/>
            <a:ext cx="10515600" cy="902412"/>
          </a:xfrm>
        </p:spPr>
        <p:txBody>
          <a:bodyPr/>
          <a:lstStyle/>
          <a:p>
            <a:r>
              <a:rPr lang="en-GB" b="1" dirty="0"/>
              <a:t>Principal Moments of Inertia</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67</a:t>
            </a:fld>
            <a:endParaRPr lang="en-GB"/>
          </a:p>
        </p:txBody>
      </p:sp>
      <p:sp>
        <p:nvSpPr>
          <p:cNvPr id="4" name="Rectangle 3"/>
          <p:cNvSpPr/>
          <p:nvPr/>
        </p:nvSpPr>
        <p:spPr>
          <a:xfrm>
            <a:off x="125907" y="1162905"/>
            <a:ext cx="11721650" cy="1384995"/>
          </a:xfrm>
          <a:prstGeom prst="rect">
            <a:avLst/>
          </a:prstGeom>
        </p:spPr>
        <p:txBody>
          <a:bodyPr wrap="square">
            <a:spAutoFit/>
          </a:bodyPr>
          <a:lstStyle/>
          <a:p>
            <a:r>
              <a:rPr lang="en-GB" sz="2800" b="1" dirty="0">
                <a:latin typeface="Times New Roman" panose="02020603050405020304" pitchFamily="18" charset="0"/>
                <a:ea typeface="Calibri" panose="020F0502020204030204" pitchFamily="34" charset="0"/>
                <a:cs typeface="Times New Roman" panose="02020603050405020304" pitchFamily="18" charset="0"/>
              </a:rPr>
              <a:t>Example 2- </a:t>
            </a:r>
            <a:r>
              <a:rPr lang="en-GB" sz="2800" b="1" dirty="0" smtClean="0">
                <a:latin typeface="Times New Roman" panose="02020603050405020304" pitchFamily="18" charset="0"/>
                <a:ea typeface="Calibri" panose="020F0502020204030204" pitchFamily="34" charset="0"/>
                <a:cs typeface="Times New Roman" panose="02020603050405020304" pitchFamily="18" charset="0"/>
              </a:rPr>
              <a:t>9</a:t>
            </a:r>
          </a:p>
          <a:p>
            <a:r>
              <a:rPr lang="en-GB" sz="2800" dirty="0" smtClean="0">
                <a:latin typeface="Times New Roman" panose="02020603050405020304" pitchFamily="18" charset="0"/>
                <a:cs typeface="Times New Roman" panose="02020603050405020304" pitchFamily="18" charset="0"/>
              </a:rPr>
              <a:t>Find </a:t>
            </a:r>
            <a:r>
              <a:rPr lang="en-GB" sz="2800" dirty="0">
                <a:latin typeface="Times New Roman" panose="02020603050405020304" pitchFamily="18" charset="0"/>
                <a:cs typeface="Times New Roman" panose="02020603050405020304" pitchFamily="18" charset="0"/>
              </a:rPr>
              <a:t>the principal moments of inertia of a body whose inertia matrix is given by </a:t>
            </a:r>
            <a:endParaRPr lang="en-US" sz="2800" dirty="0">
              <a:latin typeface="Times New Roman" panose="02020603050405020304" pitchFamily="18" charset="0"/>
              <a:cs typeface="Times New Roman" panose="02020603050405020304" pitchFamily="18" charset="0"/>
            </a:endParaRPr>
          </a:p>
          <a:p>
            <a:r>
              <a:rPr lang="en-GB" sz="2800"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5" name="Rectangle 2"/>
          <p:cNvSpPr>
            <a:spLocks noChangeArrowheads="1"/>
          </p:cNvSpPr>
          <p:nvPr/>
        </p:nvSpPr>
        <p:spPr bwMode="auto">
          <a:xfrm>
            <a:off x="5986732" y="21220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892586839"/>
              </p:ext>
            </p:extLst>
          </p:nvPr>
        </p:nvGraphicFramePr>
        <p:xfrm>
          <a:off x="7829679" y="2122098"/>
          <a:ext cx="2766024" cy="1373853"/>
        </p:xfrm>
        <a:graphic>
          <a:graphicData uri="http://schemas.openxmlformats.org/presentationml/2006/ole">
            <mc:AlternateContent xmlns:mc="http://schemas.openxmlformats.org/markup-compatibility/2006">
              <mc:Choice xmlns:v="urn:schemas-microsoft-com:vml" Requires="v">
                <p:oleObj spid="_x0000_s29715" name="Equation" r:id="rId3" imgW="1447800" imgH="711200" progId="Equation.3">
                  <p:embed/>
                </p:oleObj>
              </mc:Choice>
              <mc:Fallback>
                <p:oleObj name="Equation" r:id="rId3" imgW="1447800" imgH="7112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679" y="2122098"/>
                        <a:ext cx="2766024" cy="1373853"/>
                      </a:xfrm>
                      <a:prstGeom prst="rect">
                        <a:avLst/>
                      </a:prstGeom>
                      <a:noFill/>
                    </p:spPr>
                  </p:pic>
                </p:oleObj>
              </mc:Fallback>
            </mc:AlternateContent>
          </a:graphicData>
        </a:graphic>
      </p:graphicFrame>
      <p:sp>
        <p:nvSpPr>
          <p:cNvPr id="7" name="Rectangle 4"/>
          <p:cNvSpPr>
            <a:spLocks noChangeArrowheads="1"/>
          </p:cNvSpPr>
          <p:nvPr/>
        </p:nvSpPr>
        <p:spPr bwMode="auto">
          <a:xfrm>
            <a:off x="4127650" y="47887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511073450"/>
              </p:ext>
            </p:extLst>
          </p:nvPr>
        </p:nvGraphicFramePr>
        <p:xfrm>
          <a:off x="357202" y="4327959"/>
          <a:ext cx="11490355" cy="1443512"/>
        </p:xfrm>
        <a:graphic>
          <a:graphicData uri="http://schemas.openxmlformats.org/presentationml/2006/ole">
            <mc:AlternateContent xmlns:mc="http://schemas.openxmlformats.org/markup-compatibility/2006">
              <mc:Choice xmlns:v="urn:schemas-microsoft-com:vml" Requires="v">
                <p:oleObj spid="_x0000_s29716" name="Equation" r:id="rId5" imgW="5676900" imgH="736600" progId="Equation.3">
                  <p:embed/>
                </p:oleObj>
              </mc:Choice>
              <mc:Fallback>
                <p:oleObj name="Equation" r:id="rId5" imgW="5676900" imgH="736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02" y="4327959"/>
                        <a:ext cx="11490355" cy="1443512"/>
                      </a:xfrm>
                      <a:prstGeom prst="rect">
                        <a:avLst/>
                      </a:prstGeom>
                      <a:noFill/>
                    </p:spPr>
                  </p:pic>
                </p:oleObj>
              </mc:Fallback>
            </mc:AlternateContent>
          </a:graphicData>
        </a:graphic>
      </p:graphicFrame>
      <p:sp>
        <p:nvSpPr>
          <p:cNvPr id="9" name="Rectangle 8"/>
          <p:cNvSpPr/>
          <p:nvPr/>
        </p:nvSpPr>
        <p:spPr>
          <a:xfrm>
            <a:off x="125907" y="2979739"/>
            <a:ext cx="4270895" cy="1083374"/>
          </a:xfrm>
          <a:prstGeom prst="rect">
            <a:avLst/>
          </a:prstGeom>
        </p:spPr>
        <p:txBody>
          <a:bodyPr wrap="square">
            <a:spAutoFit/>
          </a:bodyPr>
          <a:lstStyle/>
          <a:p>
            <a:pPr>
              <a:lnSpc>
                <a:spcPct val="115000"/>
              </a:lnSpc>
              <a:spcAft>
                <a:spcPts val="0"/>
              </a:spcAft>
            </a:pPr>
            <a:r>
              <a:rPr lang="en-GB" sz="2800" b="1" dirty="0">
                <a:latin typeface="Times New Roman" panose="02020603050405020304" pitchFamily="18" charset="0"/>
                <a:ea typeface="Calibri" panose="020F0502020204030204" pitchFamily="34" charset="0"/>
              </a:rPr>
              <a:t>Solution</a:t>
            </a:r>
            <a:endParaRPr lang="en-US" sz="2800" dirty="0">
              <a:latin typeface="Times New Roman" panose="02020603050405020304" pitchFamily="18" charset="0"/>
              <a:ea typeface="Calibri" panose="020F0502020204030204" pitchFamily="34" charset="0"/>
            </a:endParaRPr>
          </a:p>
          <a:p>
            <a:pPr>
              <a:lnSpc>
                <a:spcPct val="115000"/>
              </a:lnSpc>
              <a:spcAft>
                <a:spcPts val="0"/>
              </a:spcAft>
            </a:pPr>
            <a:r>
              <a:rPr lang="en-GB" sz="2800" dirty="0">
                <a:latin typeface="Times New Roman" panose="02020603050405020304" pitchFamily="18" charset="0"/>
                <a:ea typeface="Calibri" panose="020F0502020204030204" pitchFamily="34" charset="0"/>
              </a:rPr>
              <a:t>Using Equation 37, we have </a:t>
            </a:r>
            <a:endParaRPr lang="en-US" sz="2800" dirty="0">
              <a:latin typeface="Times New Roman" panose="02020603050405020304" pitchFamily="18" charset="0"/>
              <a:ea typeface="Calibri" panose="020F0502020204030204" pitchFamily="34" charset="0"/>
            </a:endParaRPr>
          </a:p>
        </p:txBody>
      </p:sp>
      <p:sp>
        <p:nvSpPr>
          <p:cNvPr id="10" name="Rectangle 9"/>
          <p:cNvSpPr/>
          <p:nvPr/>
        </p:nvSpPr>
        <p:spPr>
          <a:xfrm>
            <a:off x="966158" y="6036317"/>
            <a:ext cx="9005977" cy="587853"/>
          </a:xfrm>
          <a:prstGeom prst="rect">
            <a:avLst/>
          </a:prstGeom>
        </p:spPr>
        <p:txBody>
          <a:bodyPr wrap="square">
            <a:spAutoFit/>
          </a:bodyPr>
          <a:lstStyle/>
          <a:p>
            <a:pPr marL="457200" indent="457200">
              <a:lnSpc>
                <a:spcPct val="115000"/>
              </a:lnSpc>
              <a:spcAft>
                <a:spcPts val="0"/>
              </a:spcAft>
            </a:pPr>
            <a:r>
              <a:rPr lang="en-GB" sz="2800" dirty="0">
                <a:latin typeface="Times New Roman" panose="02020603050405020304" pitchFamily="18" charset="0"/>
                <a:ea typeface="Calibri" panose="020F0502020204030204" pitchFamily="34" charset="0"/>
              </a:rPr>
              <a:t> λ</a:t>
            </a:r>
            <a:r>
              <a:rPr lang="en-GB" sz="2800" baseline="-25000" dirty="0">
                <a:latin typeface="Times New Roman" panose="02020603050405020304" pitchFamily="18" charset="0"/>
                <a:ea typeface="Calibri" panose="020F0502020204030204" pitchFamily="34" charset="0"/>
              </a:rPr>
              <a:t>1</a:t>
            </a:r>
            <a:r>
              <a:rPr lang="en-GB" sz="2800" dirty="0">
                <a:latin typeface="Times New Roman" panose="02020603050405020304" pitchFamily="18" charset="0"/>
                <a:ea typeface="Calibri" panose="020F0502020204030204" pitchFamily="34" charset="0"/>
              </a:rPr>
              <a:t>= </a:t>
            </a:r>
            <a:r>
              <a:rPr lang="en-GB" sz="2800" dirty="0" err="1">
                <a:latin typeface="Times New Roman" panose="02020603050405020304" pitchFamily="18" charset="0"/>
                <a:ea typeface="Calibri" panose="020F0502020204030204" pitchFamily="34" charset="0"/>
              </a:rPr>
              <a:t>I</a:t>
            </a:r>
            <a:r>
              <a:rPr lang="en-GB" sz="2800" baseline="-25000" dirty="0" err="1">
                <a:latin typeface="Times New Roman" panose="02020603050405020304" pitchFamily="18" charset="0"/>
                <a:ea typeface="Calibri" panose="020F0502020204030204" pitchFamily="34" charset="0"/>
              </a:rPr>
              <a:t>xx</a:t>
            </a:r>
            <a:r>
              <a:rPr lang="en-GB" sz="2800" dirty="0">
                <a:latin typeface="Times New Roman" panose="02020603050405020304" pitchFamily="18" charset="0"/>
                <a:ea typeface="Calibri" panose="020F0502020204030204" pitchFamily="34" charset="0"/>
              </a:rPr>
              <a:t> = 222.09,  	λ</a:t>
            </a:r>
            <a:r>
              <a:rPr lang="en-GB" sz="2800" baseline="-25000" dirty="0">
                <a:latin typeface="Times New Roman" panose="02020603050405020304" pitchFamily="18" charset="0"/>
                <a:ea typeface="Calibri" panose="020F0502020204030204" pitchFamily="34" charset="0"/>
              </a:rPr>
              <a:t>2</a:t>
            </a:r>
            <a:r>
              <a:rPr lang="en-GB" sz="2800" dirty="0">
                <a:latin typeface="Times New Roman" panose="02020603050405020304" pitchFamily="18" charset="0"/>
                <a:ea typeface="Calibri" panose="020F0502020204030204" pitchFamily="34" charset="0"/>
              </a:rPr>
              <a:t>= </a:t>
            </a:r>
            <a:r>
              <a:rPr lang="en-GB" sz="2800" dirty="0" err="1">
                <a:latin typeface="Times New Roman" panose="02020603050405020304" pitchFamily="18" charset="0"/>
                <a:ea typeface="Calibri" panose="020F0502020204030204" pitchFamily="34" charset="0"/>
              </a:rPr>
              <a:t>I</a:t>
            </a:r>
            <a:r>
              <a:rPr lang="en-GB" sz="2800" baseline="-25000" dirty="0" err="1">
                <a:latin typeface="Times New Roman" panose="02020603050405020304" pitchFamily="18" charset="0"/>
                <a:ea typeface="Calibri" panose="020F0502020204030204" pitchFamily="34" charset="0"/>
              </a:rPr>
              <a:t>yy</a:t>
            </a:r>
            <a:r>
              <a:rPr lang="en-GB" sz="2800" dirty="0">
                <a:latin typeface="Times New Roman" panose="02020603050405020304" pitchFamily="18" charset="0"/>
                <a:ea typeface="Calibri" panose="020F0502020204030204" pitchFamily="34" charset="0"/>
              </a:rPr>
              <a:t> =  495.5, 	λ</a:t>
            </a:r>
            <a:r>
              <a:rPr lang="en-GB" sz="2800" baseline="-25000" dirty="0">
                <a:latin typeface="Times New Roman" panose="02020603050405020304" pitchFamily="18" charset="0"/>
                <a:ea typeface="Calibri" panose="020F0502020204030204" pitchFamily="34" charset="0"/>
              </a:rPr>
              <a:t>3</a:t>
            </a:r>
            <a:r>
              <a:rPr lang="en-GB" sz="2800" dirty="0">
                <a:latin typeface="Times New Roman" panose="02020603050405020304" pitchFamily="18" charset="0"/>
                <a:ea typeface="Calibri" panose="020F0502020204030204" pitchFamily="34" charset="0"/>
              </a:rPr>
              <a:t>= </a:t>
            </a:r>
            <a:r>
              <a:rPr lang="en-GB" sz="2800" dirty="0" err="1">
                <a:latin typeface="Times New Roman" panose="02020603050405020304" pitchFamily="18" charset="0"/>
                <a:ea typeface="Calibri" panose="020F0502020204030204" pitchFamily="34" charset="0"/>
              </a:rPr>
              <a:t>I</a:t>
            </a:r>
            <a:r>
              <a:rPr lang="en-GB" sz="2800" baseline="-25000" dirty="0" err="1">
                <a:latin typeface="Times New Roman" panose="02020603050405020304" pitchFamily="18" charset="0"/>
                <a:ea typeface="Calibri" panose="020F0502020204030204" pitchFamily="34" charset="0"/>
              </a:rPr>
              <a:t>zz</a:t>
            </a:r>
            <a:r>
              <a:rPr lang="en-GB" sz="2800" dirty="0">
                <a:latin typeface="Times New Roman" panose="02020603050405020304" pitchFamily="18" charset="0"/>
                <a:ea typeface="Calibri" panose="020F0502020204030204" pitchFamily="34" charset="0"/>
              </a:rPr>
              <a:t> =  532.3  </a:t>
            </a:r>
            <a:endParaRPr lang="en-US" sz="28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248855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7255" y="2219641"/>
            <a:ext cx="3357489" cy="1272736"/>
          </a:xfrm>
        </p:spPr>
        <p:txBody>
          <a:bodyPr>
            <a:normAutofit/>
          </a:bodyPr>
          <a:lstStyle/>
          <a:p>
            <a:r>
              <a:rPr lang="en-GB" sz="4000" dirty="0"/>
              <a:t>M</a:t>
            </a:r>
            <a:r>
              <a:rPr lang="en-GB" sz="4000" dirty="0" smtClean="0"/>
              <a:t>E 361</a:t>
            </a:r>
            <a:endParaRPr lang="en-GB" sz="4000" dirty="0"/>
          </a:p>
        </p:txBody>
      </p:sp>
      <p:sp>
        <p:nvSpPr>
          <p:cNvPr id="3" name="Subtitle 2"/>
          <p:cNvSpPr>
            <a:spLocks noGrp="1"/>
          </p:cNvSpPr>
          <p:nvPr>
            <p:ph type="subTitle" idx="1"/>
          </p:nvPr>
        </p:nvSpPr>
        <p:spPr>
          <a:xfrm>
            <a:off x="1568546" y="4644728"/>
            <a:ext cx="9144000" cy="484764"/>
          </a:xfrm>
        </p:spPr>
        <p:txBody>
          <a:bodyPr/>
          <a:lstStyle/>
          <a:p>
            <a:r>
              <a:rPr lang="en-GB" dirty="0"/>
              <a:t>Lecture </a:t>
            </a:r>
            <a:r>
              <a:rPr lang="en-GB" dirty="0"/>
              <a:t>3</a:t>
            </a:r>
            <a:endParaRPr lang="en-GB" dirty="0"/>
          </a:p>
        </p:txBody>
      </p:sp>
      <p:sp>
        <p:nvSpPr>
          <p:cNvPr id="4" name="Date Placeholder 3"/>
          <p:cNvSpPr>
            <a:spLocks noGrp="1"/>
          </p:cNvSpPr>
          <p:nvPr>
            <p:ph type="dt" sz="half" idx="10"/>
          </p:nvPr>
        </p:nvSpPr>
        <p:spPr>
          <a:xfrm>
            <a:off x="1161757" y="6464739"/>
            <a:ext cx="1243819" cy="365125"/>
          </a:xfrm>
        </p:spPr>
        <p:txBody>
          <a:bodyPr/>
          <a:lstStyle/>
          <a:p>
            <a:r>
              <a:rPr lang="en-GB" sz="1400" b="1" dirty="0">
                <a:solidFill>
                  <a:schemeClr val="bg1"/>
                </a:solidFill>
                <a:latin typeface="Century Gothic" panose="020B0502020202020204" pitchFamily="34" charset="0"/>
              </a:rPr>
              <a:t>Jan 2014</a:t>
            </a:r>
          </a:p>
        </p:txBody>
      </p:sp>
      <p:sp>
        <p:nvSpPr>
          <p:cNvPr id="5" name="Title 1"/>
          <p:cNvSpPr txBox="1">
            <a:spLocks/>
          </p:cNvSpPr>
          <p:nvPr/>
        </p:nvSpPr>
        <p:spPr>
          <a:xfrm>
            <a:off x="633045" y="3309498"/>
            <a:ext cx="11015003" cy="664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055D13"/>
                </a:solidFill>
                <a:latin typeface="Futura Md BT" panose="020B0602020204020303" pitchFamily="34" charset="0"/>
                <a:ea typeface="+mj-ea"/>
                <a:cs typeface="+mj-cs"/>
              </a:defRPr>
            </a:lvl1pPr>
          </a:lstStyle>
          <a:p>
            <a:r>
              <a:rPr lang="en-GB" sz="4000" dirty="0" smtClean="0">
                <a:solidFill>
                  <a:srgbClr val="FFC551"/>
                </a:solidFill>
              </a:rPr>
              <a:t>Industrial Machinery </a:t>
            </a:r>
            <a:r>
              <a:rPr lang="en-GB" sz="4000" dirty="0">
                <a:solidFill>
                  <a:srgbClr val="FFC551"/>
                </a:solidFill>
              </a:rPr>
              <a:t>&amp; </a:t>
            </a:r>
            <a:r>
              <a:rPr lang="en-GB" sz="4000" dirty="0" smtClean="0">
                <a:solidFill>
                  <a:srgbClr val="FFC551"/>
                </a:solidFill>
              </a:rPr>
              <a:t>Automation</a:t>
            </a:r>
            <a:endParaRPr lang="en-GB" sz="4000" dirty="0">
              <a:solidFill>
                <a:srgbClr val="FFC551"/>
              </a:solidFill>
            </a:endParaRPr>
          </a:p>
        </p:txBody>
      </p:sp>
      <p:sp>
        <p:nvSpPr>
          <p:cNvPr id="8" name="Rectangle 7"/>
          <p:cNvSpPr/>
          <p:nvPr/>
        </p:nvSpPr>
        <p:spPr>
          <a:xfrm>
            <a:off x="2350292" y="2246364"/>
            <a:ext cx="7491414" cy="392030"/>
          </a:xfrm>
          <a:prstGeom prst="rect">
            <a:avLst/>
          </a:prstGeom>
        </p:spPr>
        <p:txBody>
          <a:bodyPr wrap="square">
            <a:spAutoFit/>
          </a:bodyPr>
          <a:lstStyle/>
          <a:p>
            <a:pPr algn="ctr">
              <a:lnSpc>
                <a:spcPct val="115000"/>
              </a:lnSpc>
              <a:spcAft>
                <a:spcPts val="1000"/>
              </a:spcAft>
            </a:pPr>
            <a:r>
              <a:rPr lang="en-GB" b="1" cap="all" dirty="0" smtClean="0">
                <a:solidFill>
                  <a:srgbClr val="00B0F0"/>
                </a:solidFill>
                <a:latin typeface="Arial Black" panose="020B0A04020102020204" pitchFamily="34" charset="0"/>
                <a:ea typeface="Calibri" panose="020F0502020204030204" pitchFamily="34" charset="0"/>
                <a:cs typeface="Times New Roman" panose="02020603050405020304" pitchFamily="18" charset="0"/>
              </a:rPr>
              <a:t>MSc mechanical engineering</a:t>
            </a:r>
            <a:endParaRPr lang="en-GB" b="1" cap="all" dirty="0">
              <a:solidFill>
                <a:srgbClr val="00B0F0"/>
              </a:solidFill>
              <a:latin typeface="Arial Black" panose="020B0A04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9250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Linear, Angular Velocities, Transport Theorem</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6</a:t>
            </a:fld>
            <a:endParaRPr lang="en-GB"/>
          </a:p>
        </p:txBody>
      </p:sp>
      <p:sp>
        <p:nvSpPr>
          <p:cNvPr id="4" name="Rectangle 48"/>
          <p:cNvSpPr>
            <a:spLocks noChangeArrowheads="1"/>
          </p:cNvSpPr>
          <p:nvPr/>
        </p:nvSpPr>
        <p:spPr bwMode="auto">
          <a:xfrm>
            <a:off x="511060" y="1371979"/>
            <a:ext cx="5251111"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Example 1-3</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Figure E1-3, the bent pipe ABC is rigidly attached to a vertical shaft, which rotates with angular velocity ω</a:t>
            </a:r>
            <a:r>
              <a:rPr kumimoji="0" lang="en-GB"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GB"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3 rad/s and angular acceleration α</a:t>
            </a:r>
            <a:r>
              <a:rPr kumimoji="0" lang="en-GB"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GB"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1 rad/s</a:t>
            </a:r>
            <a:r>
              <a:rPr kumimoji="0" lang="en-GB"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GB"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relative to the ground. The circular disc mounted at the point C rotates with constant angular velocity ω</a:t>
            </a:r>
            <a:r>
              <a:rPr kumimoji="0" lang="en-GB"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GB"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5 rad/s relative to the bar. Knowing that θ = 30</a:t>
            </a:r>
            <a:r>
              <a:rPr kumimoji="0" lang="en-GB"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a:t>
            </a:r>
            <a:r>
              <a:rPr kumimoji="0" lang="en-GB"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determine the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angular velocity of the disc relative to the ground</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angular acceleration of the disc relative to the ground</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3" name="Picture 52"/>
          <p:cNvPicPr>
            <a:picLocks noChangeAspect="1"/>
          </p:cNvPicPr>
          <p:nvPr/>
        </p:nvPicPr>
        <p:blipFill rotWithShape="1">
          <a:blip r:embed="rId2"/>
          <a:srcRect l="7833" t="26130" r="41410" b="11334"/>
          <a:stretch/>
        </p:blipFill>
        <p:spPr>
          <a:xfrm>
            <a:off x="5892800" y="1991427"/>
            <a:ext cx="5967186" cy="4133602"/>
          </a:xfrm>
          <a:prstGeom prst="rect">
            <a:avLst/>
          </a:prstGeom>
        </p:spPr>
      </p:pic>
    </p:spTree>
    <p:extLst>
      <p:ext uri="{BB962C8B-B14F-4D97-AF65-F5344CB8AC3E}">
        <p14:creationId xmlns:p14="http://schemas.microsoft.com/office/powerpoint/2010/main" val="3679530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latin typeface="Times New Roman" pitchFamily="18" charset="0"/>
                <a:cs typeface="Times New Roman" pitchFamily="18" charset="0"/>
              </a:rPr>
              <a:t>Equations of Translational Motion </a:t>
            </a:r>
            <a:endParaRPr lang="en-US" b="1"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3505200" y="1447800"/>
            <a:ext cx="5257800" cy="4724400"/>
          </a:xfrm>
          <a:prstGeom prst="rect">
            <a:avLst/>
          </a:prstGeom>
          <a:noFill/>
          <a:ln w="9525">
            <a:noFill/>
            <a:miter lim="800000"/>
            <a:headEnd/>
            <a:tailEnd/>
          </a:ln>
          <a:effectLst/>
        </p:spPr>
      </p:pic>
    </p:spTree>
    <p:extLst>
      <p:ext uri="{BB962C8B-B14F-4D97-AF65-F5344CB8AC3E}">
        <p14:creationId xmlns:p14="http://schemas.microsoft.com/office/powerpoint/2010/main" val="20617341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latin typeface="Times New Roman" pitchFamily="18" charset="0"/>
                <a:cs typeface="Times New Roman" pitchFamily="18" charset="0"/>
              </a:rPr>
              <a:t>Equations of Rotational Motion</a:t>
            </a:r>
            <a:endParaRPr lang="en-US" b="1" dirty="0">
              <a:latin typeface="Times New Roman" pitchFamily="18" charset="0"/>
              <a:cs typeface="Times New Roman" pitchFamily="18" charset="0"/>
            </a:endParaRPr>
          </a:p>
        </p:txBody>
      </p:sp>
      <p:sp>
        <p:nvSpPr>
          <p:cNvPr id="6" name="TextBox 5"/>
          <p:cNvSpPr txBox="1"/>
          <p:nvPr/>
        </p:nvSpPr>
        <p:spPr>
          <a:xfrm flipH="1">
            <a:off x="2286000" y="2590801"/>
            <a:ext cx="8077200" cy="1200329"/>
          </a:xfrm>
          <a:prstGeom prst="rect">
            <a:avLst/>
          </a:prstGeom>
          <a:noFill/>
        </p:spPr>
        <p:txBody>
          <a:bodyPr wrap="square" rtlCol="0">
            <a:spAutoFit/>
          </a:bodyPr>
          <a:lstStyle/>
          <a:p>
            <a:r>
              <a:rPr lang="en-US" sz="2400" dirty="0">
                <a:latin typeface="Times New Roman" pitchFamily="18" charset="0"/>
                <a:cs typeface="Times New Roman" pitchFamily="18" charset="0"/>
              </a:rPr>
              <a:t>From Newton Second Law: The Algebraic sum of moments acting on a body is directly proportional to the rate of change of angular momentum of that body.  </a:t>
            </a:r>
            <a:endParaRPr lang="en-US" sz="2400" dirty="0">
              <a:latin typeface="Times New Roman" pitchFamily="18" charset="0"/>
              <a:cs typeface="Times New Roman" pitchFamily="18" charset="0"/>
            </a:endParaRPr>
          </a:p>
        </p:txBody>
      </p:sp>
      <p:sp>
        <p:nvSpPr>
          <p:cNvPr id="7" name="TextBox 6"/>
          <p:cNvSpPr txBox="1"/>
          <p:nvPr/>
        </p:nvSpPr>
        <p:spPr>
          <a:xfrm flipH="1">
            <a:off x="2209800" y="1524001"/>
            <a:ext cx="8077200" cy="830997"/>
          </a:xfrm>
          <a:prstGeom prst="rect">
            <a:avLst/>
          </a:prstGeom>
          <a:noFill/>
        </p:spPr>
        <p:txBody>
          <a:bodyPr wrap="square" rtlCol="0">
            <a:spAutoFit/>
          </a:bodyPr>
          <a:lstStyle/>
          <a:p>
            <a:r>
              <a:rPr lang="en-US" sz="2400" dirty="0">
                <a:latin typeface="Times New Roman" pitchFamily="18" charset="0"/>
                <a:cs typeface="Times New Roman" pitchFamily="18" charset="0"/>
              </a:rPr>
              <a:t>The angular momentum of a body (H) is defined as the moment of linear momentum of the body.  </a:t>
            </a:r>
            <a:endParaRPr lang="en-US" sz="2400" dirty="0">
              <a:latin typeface="Times New Roman" pitchFamily="18" charset="0"/>
              <a:cs typeface="Times New Roman" pitchFamily="18" charset="0"/>
            </a:endParaRP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5708" y="3791129"/>
            <a:ext cx="3401291"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3" name="TextBox 2"/>
              <p:cNvSpPr txBox="1"/>
              <p:nvPr/>
            </p:nvSpPr>
            <p:spPr>
              <a:xfrm>
                <a:off x="2057401" y="3911354"/>
                <a:ext cx="3976255" cy="2775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400" i="1">
                              <a:latin typeface="Cambria Math" panose="02040503050406030204" pitchFamily="18" charset="0"/>
                            </a:rPr>
                          </m:ctrlPr>
                        </m:naryPr>
                        <m:sub/>
                        <m:sup/>
                        <m:e>
                          <m:r>
                            <a:rPr lang="en-US" sz="2400" i="1">
                              <a:latin typeface="Cambria Math"/>
                            </a:rPr>
                            <m:t>𝑀</m:t>
                          </m:r>
                        </m:e>
                      </m:nary>
                      <m:r>
                        <a:rPr lang="en-US" sz="2400" i="1">
                          <a:latin typeface="Cambria Math"/>
                        </a:rPr>
                        <m:t>=</m:t>
                      </m:r>
                      <m:f>
                        <m:fPr>
                          <m:ctrlPr>
                            <a:rPr lang="en-US" sz="2400" i="1">
                              <a:latin typeface="Cambria Math" panose="02040503050406030204" pitchFamily="18" charset="0"/>
                            </a:rPr>
                          </m:ctrlPr>
                        </m:fPr>
                        <m:num>
                          <m:r>
                            <a:rPr lang="en-US" sz="2400" i="1">
                              <a:latin typeface="Cambria Math"/>
                            </a:rPr>
                            <m:t>𝑑𝐻</m:t>
                          </m:r>
                        </m:num>
                        <m:den>
                          <m:r>
                            <a:rPr lang="en-US" sz="2400" i="1">
                              <a:latin typeface="Cambria Math"/>
                            </a:rPr>
                            <m:t>𝑑𝑡</m:t>
                          </m:r>
                        </m:den>
                      </m:f>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a:rPr>
                        <m:t>𝐻</m:t>
                      </m:r>
                      <m:r>
                        <a:rPr lang="en-US" sz="2400" i="1">
                          <a:latin typeface="Cambria Math"/>
                        </a:rPr>
                        <m:t>=</m:t>
                      </m:r>
                      <m:nary>
                        <m:naryPr>
                          <m:chr m:val="∑"/>
                          <m:subHide m:val="on"/>
                          <m:supHide m:val="on"/>
                          <m:ctrlPr>
                            <a:rPr lang="en-US" sz="2400" i="1">
                              <a:latin typeface="Cambria Math" panose="02040503050406030204" pitchFamily="18" charset="0"/>
                            </a:rPr>
                          </m:ctrlPr>
                        </m:naryPr>
                        <m:sub/>
                        <m:sup/>
                        <m:e>
                          <m:r>
                            <a:rPr lang="en-US" sz="2400">
                              <a:latin typeface="Cambria Math"/>
                            </a:rPr>
                            <m:t>(</m:t>
                          </m:r>
                          <m:sSub>
                            <m:sSubPr>
                              <m:ctrlPr>
                                <a:rPr lang="en-US" sz="2400" i="1">
                                  <a:latin typeface="Cambria Math" panose="02040503050406030204" pitchFamily="18" charset="0"/>
                                </a:rPr>
                              </m:ctrlPr>
                            </m:sSubPr>
                            <m:e>
                              <m:r>
                                <a:rPr lang="en-US" sz="2400" i="1">
                                  <a:latin typeface="Cambria Math"/>
                                  <a:ea typeface="Cambria Math"/>
                                </a:rPr>
                                <m:t>𝜌</m:t>
                              </m:r>
                            </m:e>
                            <m:sub>
                              <m:r>
                                <a:rPr lang="en-US" sz="2400" i="1">
                                  <a:latin typeface="Cambria Math"/>
                                </a:rPr>
                                <m:t>𝑖</m:t>
                              </m:r>
                            </m:sub>
                          </m:sSub>
                          <m:r>
                            <a:rPr lang="en-US" sz="2400">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𝑚</m:t>
                              </m:r>
                            </m:e>
                            <m:sub>
                              <m:r>
                                <a:rPr lang="en-US" sz="2400" i="1">
                                  <a:latin typeface="Cambria Math"/>
                                  <a:ea typeface="Cambria Math"/>
                                </a:rPr>
                                <m:t>𝑖</m:t>
                              </m:r>
                            </m:sub>
                          </m:sSub>
                          <m:r>
                            <a:rPr lang="en-US" sz="2400">
                              <a:latin typeface="Cambria Math"/>
                              <a:ea typeface="Cambria Math"/>
                            </a:rPr>
                            <m:t> </m:t>
                          </m:r>
                          <m:r>
                            <m:rPr>
                              <m:sty m:val="p"/>
                            </m:rPr>
                            <a:rPr lang="en-US" sz="2400">
                              <a:latin typeface="Cambria Math"/>
                              <a:ea typeface="Cambria Math"/>
                            </a:rPr>
                            <m:t>v</m:t>
                          </m:r>
                          <m:r>
                            <a:rPr lang="en-US" sz="2400">
                              <a:latin typeface="Cambria Math"/>
                              <a:ea typeface="Cambria Math"/>
                            </a:rPr>
                            <m:t>)</m:t>
                          </m:r>
                        </m:e>
                      </m:nary>
                    </m:oMath>
                  </m:oMathPara>
                </a14:m>
                <a:endParaRPr lang="en-US" sz="2400" dirty="0">
                  <a:ea typeface="Cambria Math"/>
                </a:endParaRPr>
              </a:p>
              <a:p>
                <a:pPr/>
                <a14:m>
                  <m:oMathPara xmlns:m="http://schemas.openxmlformats.org/officeDocument/2006/math">
                    <m:oMathParaPr>
                      <m:jc m:val="centerGroup"/>
                    </m:oMathParaPr>
                    <m:oMath xmlns:m="http://schemas.openxmlformats.org/officeDocument/2006/math">
                      <m:r>
                        <a:rPr lang="en-US" sz="2400" i="1">
                          <a:latin typeface="Cambria Math"/>
                        </a:rPr>
                        <m:t>𝐻</m:t>
                      </m:r>
                      <m:r>
                        <a:rPr lang="en-US" sz="2400" i="1">
                          <a:latin typeface="Cambria Math"/>
                        </a:rPr>
                        <m:t>=</m:t>
                      </m:r>
                      <m:nary>
                        <m:naryPr>
                          <m:chr m:val="∑"/>
                          <m:subHide m:val="on"/>
                          <m:supHide m:val="on"/>
                          <m:ctrlPr>
                            <a:rPr lang="en-US" sz="2400" i="1">
                              <a:latin typeface="Cambria Math" panose="02040503050406030204" pitchFamily="18" charset="0"/>
                            </a:rPr>
                          </m:ctrlPr>
                        </m:naryPr>
                        <m:sub/>
                        <m:sup/>
                        <m:e>
                          <m:r>
                            <a:rPr lang="en-US" sz="2400">
                              <a:latin typeface="Cambria Math"/>
                            </a:rPr>
                            <m:t>(</m:t>
                          </m:r>
                          <m:sSub>
                            <m:sSubPr>
                              <m:ctrlPr>
                                <a:rPr lang="en-US" sz="2400" i="1">
                                  <a:latin typeface="Cambria Math" panose="02040503050406030204" pitchFamily="18" charset="0"/>
                                </a:rPr>
                              </m:ctrlPr>
                            </m:sSubPr>
                            <m:e>
                              <m:r>
                                <a:rPr lang="en-US" sz="2400" i="1">
                                  <a:latin typeface="Cambria Math"/>
                                  <a:ea typeface="Cambria Math"/>
                                </a:rPr>
                                <m:t>𝜌</m:t>
                              </m:r>
                            </m:e>
                            <m:sub>
                              <m:r>
                                <a:rPr lang="en-US" sz="2400" i="1">
                                  <a:latin typeface="Cambria Math"/>
                                </a:rPr>
                                <m:t>𝑖</m:t>
                              </m:r>
                            </m:sub>
                          </m:sSub>
                          <m:r>
                            <a:rPr lang="en-US" sz="2400">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𝑚</m:t>
                              </m:r>
                            </m:e>
                            <m:sub>
                              <m:r>
                                <a:rPr lang="en-US" sz="2400" i="1">
                                  <a:latin typeface="Cambria Math"/>
                                  <a:ea typeface="Cambria Math"/>
                                </a:rPr>
                                <m:t>𝑖</m:t>
                              </m:r>
                            </m:sub>
                          </m:sSub>
                          <m:r>
                            <a:rPr lang="en-US" sz="2400">
                              <a:latin typeface="Cambria Math"/>
                              <a:ea typeface="Cambria Math"/>
                            </a:rPr>
                            <m:t> </m:t>
                          </m:r>
                          <m:r>
                            <a:rPr lang="en-US" sz="2400">
                              <a:latin typeface="Cambria Math"/>
                              <a:ea typeface="Cambria Math"/>
                            </a:rPr>
                            <m:t>(</m:t>
                          </m:r>
                          <m:r>
                            <a:rPr lang="en-US" sz="2400" i="1">
                              <a:latin typeface="Cambria Math"/>
                              <a:ea typeface="Cambria Math"/>
                            </a:rPr>
                            <m:t>𝜔</m:t>
                          </m:r>
                          <m:r>
                            <a:rPr lang="en-US" sz="2400" i="1">
                              <a:latin typeface="Cambria Math"/>
                              <a:ea typeface="Cambria Math"/>
                            </a:rPr>
                            <m:t>×</m:t>
                          </m:r>
                          <m:sSub>
                            <m:sSubPr>
                              <m:ctrlPr>
                                <a:rPr lang="en-US" sz="2400" i="1">
                                  <a:latin typeface="Cambria Math" panose="02040503050406030204" pitchFamily="18" charset="0"/>
                                </a:rPr>
                              </m:ctrlPr>
                            </m:sSubPr>
                            <m:e>
                              <m:r>
                                <a:rPr lang="en-US" sz="2400" i="1">
                                  <a:latin typeface="Cambria Math"/>
                                  <a:ea typeface="Cambria Math"/>
                                </a:rPr>
                                <m:t>𝜌</m:t>
                              </m:r>
                            </m:e>
                            <m:sub>
                              <m:r>
                                <a:rPr lang="en-US" sz="2400" i="1">
                                  <a:latin typeface="Cambria Math"/>
                                </a:rPr>
                                <m:t>𝑖</m:t>
                              </m:r>
                            </m:sub>
                          </m:sSub>
                          <m:r>
                            <a:rPr lang="en-US" sz="2400">
                              <a:latin typeface="Cambria Math"/>
                              <a:ea typeface="Cambria Math"/>
                            </a:rPr>
                            <m:t>)</m:t>
                          </m:r>
                          <m:r>
                            <a:rPr lang="en-US" sz="2400">
                              <a:latin typeface="Cambria Math"/>
                              <a:ea typeface="Cambria Math"/>
                            </a:rPr>
                            <m:t>)</m:t>
                          </m:r>
                        </m:e>
                      </m:nary>
                    </m:oMath>
                  </m:oMathPara>
                </a14:m>
                <a:endParaRPr lang="en-US" sz="2400" dirty="0"/>
              </a:p>
            </p:txBody>
          </p:sp>
        </mc:Choice>
        <mc:Fallback>
          <p:sp>
            <p:nvSpPr>
              <p:cNvPr id="3" name="TextBox 2"/>
              <p:cNvSpPr txBox="1">
                <a:spLocks noRot="1" noChangeAspect="1" noMove="1" noResize="1" noEditPoints="1" noAdjustHandles="1" noChangeArrowheads="1" noChangeShapeType="1" noTextEdit="1"/>
              </p:cNvSpPr>
              <p:nvPr/>
            </p:nvSpPr>
            <p:spPr>
              <a:xfrm>
                <a:off x="2057401" y="3911354"/>
                <a:ext cx="3976255" cy="27753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14487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Times New Roman" pitchFamily="18" charset="0"/>
                <a:cs typeface="Times New Roman" pitchFamily="18" charset="0"/>
              </a:rPr>
              <a:t>Angular Momentum(</a:t>
            </a:r>
            <a:r>
              <a:rPr lang="en-US" b="1" i="1" dirty="0" smtClean="0">
                <a:latin typeface="Times New Roman" pitchFamily="18" charset="0"/>
                <a:cs typeface="Times New Roman" pitchFamily="18" charset="0"/>
              </a:rPr>
              <a:t>H</a:t>
            </a:r>
            <a:r>
              <a:rPr lang="en-US" b="1" dirty="0" smtClean="0">
                <a:latin typeface="Times New Roman" pitchFamily="18" charset="0"/>
                <a:cs typeface="Times New Roman" pitchFamily="18" charset="0"/>
              </a:rPr>
              <a:t>) of an Arbitrary Point </a:t>
            </a:r>
            <a:r>
              <a:rPr lang="en-US" b="1" i="1" dirty="0" smtClean="0">
                <a:latin typeface="Times New Roman" pitchFamily="18" charset="0"/>
                <a:cs typeface="Times New Roman" pitchFamily="18" charset="0"/>
              </a:rPr>
              <a:t>A</a:t>
            </a:r>
            <a:endParaRPr lang="en-US" b="1" i="1"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a:srcRect r="1217" b="12452"/>
          <a:stretch>
            <a:fillRect/>
          </a:stretch>
        </p:blipFill>
        <p:spPr bwMode="auto">
          <a:xfrm>
            <a:off x="2893882" y="1600200"/>
            <a:ext cx="6326319" cy="39624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657600" y="5562601"/>
            <a:ext cx="5276850" cy="962025"/>
          </a:xfrm>
          <a:prstGeom prst="rect">
            <a:avLst/>
          </a:prstGeom>
          <a:noFill/>
          <a:ln w="9525">
            <a:noFill/>
            <a:miter lim="800000"/>
            <a:headEnd/>
            <a:tailEnd/>
          </a:ln>
          <a:effectLst/>
        </p:spPr>
      </p:pic>
    </p:spTree>
    <p:extLst>
      <p:ext uri="{BB962C8B-B14F-4D97-AF65-F5344CB8AC3E}">
        <p14:creationId xmlns:p14="http://schemas.microsoft.com/office/powerpoint/2010/main" val="13283308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877" y="402229"/>
            <a:ext cx="8229600" cy="1143000"/>
          </a:xfrm>
        </p:spPr>
        <p:txBody>
          <a:bodyPr/>
          <a:lstStyle/>
          <a:p>
            <a:r>
              <a:rPr lang="en-US" b="1" dirty="0" smtClean="0">
                <a:latin typeface="Times New Roman" pitchFamily="18" charset="0"/>
                <a:cs typeface="Times New Roman" pitchFamily="18" charset="0"/>
              </a:rPr>
              <a:t>Rectangular Components of </a:t>
            </a:r>
            <a:r>
              <a:rPr lang="en-US" b="1" i="1" dirty="0" smtClean="0">
                <a:latin typeface="Times New Roman" pitchFamily="18" charset="0"/>
                <a:cs typeface="Times New Roman" pitchFamily="18" charset="0"/>
              </a:rPr>
              <a:t>H</a:t>
            </a:r>
            <a:endParaRPr lang="en-US" b="1" i="1" dirty="0">
              <a:latin typeface="Times New Roman" pitchFamily="18" charset="0"/>
              <a:cs typeface="Times New Roman" pitchFamily="18" charset="0"/>
            </a:endParaRPr>
          </a:p>
        </p:txBody>
      </p:sp>
      <p:graphicFrame>
        <p:nvGraphicFramePr>
          <p:cNvPr id="4" name="Object 3"/>
          <p:cNvGraphicFramePr>
            <a:graphicFrameLocks noChangeAspect="1"/>
          </p:cNvGraphicFramePr>
          <p:nvPr>
            <p:extLst/>
          </p:nvPr>
        </p:nvGraphicFramePr>
        <p:xfrm>
          <a:off x="1594427" y="1447800"/>
          <a:ext cx="9080500" cy="1627188"/>
        </p:xfrm>
        <a:graphic>
          <a:graphicData uri="http://schemas.openxmlformats.org/presentationml/2006/ole">
            <mc:AlternateContent xmlns:mc="http://schemas.openxmlformats.org/markup-compatibility/2006">
              <mc:Choice xmlns:v="urn:schemas-microsoft-com:vml" Requires="v">
                <p:oleObj spid="_x0000_s31756" name="Equation" r:id="rId3" imgW="4394160" imgH="787320" progId="Equation.3">
                  <p:embed/>
                </p:oleObj>
              </mc:Choice>
              <mc:Fallback>
                <p:oleObj name="Equation" r:id="rId3" imgW="4394160" imgH="787320" progId="Equation.3">
                  <p:embed/>
                  <p:pic>
                    <p:nvPicPr>
                      <p:cNvPr id="4" name="Object 3"/>
                      <p:cNvPicPr>
                        <a:picLocks noChangeAspect="1" noChangeArrowheads="1"/>
                      </p:cNvPicPr>
                      <p:nvPr/>
                    </p:nvPicPr>
                    <p:blipFill>
                      <a:blip r:embed="rId4"/>
                      <a:srcRect/>
                      <a:stretch>
                        <a:fillRect/>
                      </a:stretch>
                    </p:blipFill>
                    <p:spPr bwMode="auto">
                      <a:xfrm>
                        <a:off x="1594427" y="1447800"/>
                        <a:ext cx="9080500" cy="1627188"/>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nvPr>
        </p:nvGraphicFramePr>
        <p:xfrm>
          <a:off x="3200400" y="3097940"/>
          <a:ext cx="6096000" cy="838200"/>
        </p:xfrm>
        <a:graphic>
          <a:graphicData uri="http://schemas.openxmlformats.org/presentationml/2006/ole">
            <mc:AlternateContent xmlns:mc="http://schemas.openxmlformats.org/markup-compatibility/2006">
              <mc:Choice xmlns:v="urn:schemas-microsoft-com:vml" Requires="v">
                <p:oleObj spid="_x0000_s31757" name="Equation" r:id="rId5" imgW="2133360" imgH="393480" progId="Equation.3">
                  <p:embed/>
                </p:oleObj>
              </mc:Choice>
              <mc:Fallback>
                <p:oleObj name="Equation" r:id="rId5" imgW="2133360" imgH="393480" progId="Equation.3">
                  <p:embed/>
                  <p:pic>
                    <p:nvPicPr>
                      <p:cNvPr id="6" name="Object 5"/>
                      <p:cNvPicPr/>
                      <p:nvPr/>
                    </p:nvPicPr>
                    <p:blipFill>
                      <a:blip r:embed="rId6"/>
                      <a:stretch>
                        <a:fillRect/>
                      </a:stretch>
                    </p:blipFill>
                    <p:spPr>
                      <a:xfrm>
                        <a:off x="3200400" y="3097940"/>
                        <a:ext cx="6096000" cy="838200"/>
                      </a:xfrm>
                      <a:prstGeom prst="rect">
                        <a:avLst/>
                      </a:prstGeom>
                    </p:spPr>
                  </p:pic>
                </p:oleObj>
              </mc:Fallback>
            </mc:AlternateContent>
          </a:graphicData>
        </a:graphic>
      </p:graphicFrame>
      <p:sp>
        <p:nvSpPr>
          <p:cNvPr id="7" name="Rectangle 6"/>
          <p:cNvSpPr/>
          <p:nvPr/>
        </p:nvSpPr>
        <p:spPr>
          <a:xfrm>
            <a:off x="2057401" y="3948546"/>
            <a:ext cx="3884397" cy="461665"/>
          </a:xfrm>
          <a:prstGeom prst="rect">
            <a:avLst/>
          </a:prstGeom>
        </p:spPr>
        <p:txBody>
          <a:bodyPr wrap="none">
            <a:spAutoFit/>
          </a:bodyPr>
          <a:lstStyle/>
          <a:p>
            <a:r>
              <a:rPr lang="en-US" sz="2400" b="1" dirty="0">
                <a:latin typeface="Times New Roman" pitchFamily="18" charset="0"/>
                <a:cs typeface="Times New Roman" pitchFamily="18" charset="0"/>
              </a:rPr>
              <a:t>Case1</a:t>
            </a:r>
            <a:r>
              <a:rPr lang="en-US" sz="2400" dirty="0">
                <a:latin typeface="Times New Roman" pitchFamily="18" charset="0"/>
                <a:cs typeface="Times New Roman" pitchFamily="18" charset="0"/>
              </a:rPr>
              <a:t>; </a:t>
            </a:r>
            <a:r>
              <a:rPr lang="en-US" sz="2400" b="1" i="1" dirty="0">
                <a:latin typeface="Times New Roman" pitchFamily="18" charset="0"/>
                <a:cs typeface="Times New Roman" pitchFamily="18" charset="0"/>
              </a:rPr>
              <a:t>A</a:t>
            </a:r>
            <a:r>
              <a:rPr lang="en-US" sz="2400" dirty="0">
                <a:latin typeface="Times New Roman" pitchFamily="18" charset="0"/>
                <a:cs typeface="Times New Roman" pitchFamily="18" charset="0"/>
              </a:rPr>
              <a:t> coincides with </a:t>
            </a:r>
            <a:r>
              <a:rPr lang="en-US" sz="2400" b="1" i="1" dirty="0">
                <a:latin typeface="Times New Roman" pitchFamily="18" charset="0"/>
                <a:cs typeface="Times New Roman" pitchFamily="18" charset="0"/>
              </a:rPr>
              <a:t>G</a:t>
            </a:r>
            <a:r>
              <a:rPr lang="en-US" sz="2400" i="1" dirty="0">
                <a:latin typeface="Times New Roman" pitchFamily="18" charset="0"/>
                <a:cs typeface="Times New Roman" pitchFamily="18" charset="0"/>
              </a:rPr>
              <a:t> </a:t>
            </a:r>
            <a:r>
              <a:rPr lang="en-US" sz="2400" dirty="0">
                <a:latin typeface="Times New Roman" pitchFamily="18" charset="0"/>
                <a:ea typeface="Cambria Math"/>
                <a:cs typeface="Times New Roman" pitchFamily="18" charset="0"/>
              </a:rPr>
              <a:t>⇒ </a:t>
            </a:r>
            <a:endParaRPr lang="en-US" sz="2400" dirty="0">
              <a:latin typeface="Times New Roman" pitchFamily="18" charset="0"/>
              <a:cs typeface="Times New Roman" pitchFamily="18" charset="0"/>
            </a:endParaRPr>
          </a:p>
        </p:txBody>
      </p:sp>
      <p:graphicFrame>
        <p:nvGraphicFramePr>
          <p:cNvPr id="8" name="Object 7"/>
          <p:cNvGraphicFramePr>
            <a:graphicFrameLocks noChangeAspect="1"/>
          </p:cNvGraphicFramePr>
          <p:nvPr>
            <p:extLst/>
          </p:nvPr>
        </p:nvGraphicFramePr>
        <p:xfrm>
          <a:off x="5867400" y="3836478"/>
          <a:ext cx="1676400" cy="573733"/>
        </p:xfrm>
        <a:graphic>
          <a:graphicData uri="http://schemas.openxmlformats.org/presentationml/2006/ole">
            <mc:AlternateContent xmlns:mc="http://schemas.openxmlformats.org/markup-compatibility/2006">
              <mc:Choice xmlns:v="urn:schemas-microsoft-com:vml" Requires="v">
                <p:oleObj spid="_x0000_s31758" name="Equation" r:id="rId7" imgW="558720" imgH="228600" progId="Equation.3">
                  <p:embed/>
                </p:oleObj>
              </mc:Choice>
              <mc:Fallback>
                <p:oleObj name="Equation" r:id="rId7" imgW="558720" imgH="228600" progId="Equation.3">
                  <p:embed/>
                  <p:pic>
                    <p:nvPicPr>
                      <p:cNvPr id="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3836478"/>
                        <a:ext cx="1676400" cy="573733"/>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nvPr>
        </p:nvGraphicFramePr>
        <p:xfrm>
          <a:off x="3581400" y="4572000"/>
          <a:ext cx="3886200" cy="762000"/>
        </p:xfrm>
        <a:graphic>
          <a:graphicData uri="http://schemas.openxmlformats.org/presentationml/2006/ole">
            <mc:AlternateContent xmlns:mc="http://schemas.openxmlformats.org/markup-compatibility/2006">
              <mc:Choice xmlns:v="urn:schemas-microsoft-com:vml" Requires="v">
                <p:oleObj spid="_x0000_s31759" name="Equation" r:id="rId9" imgW="1815840" imgH="393480" progId="Equation.3">
                  <p:embed/>
                </p:oleObj>
              </mc:Choice>
              <mc:Fallback>
                <p:oleObj name="Equation" r:id="rId9" imgW="1815840" imgH="393480" progId="Equation.3">
                  <p:embed/>
                  <p:pic>
                    <p:nvPicPr>
                      <p:cNvPr id="9" name="Object 8"/>
                      <p:cNvPicPr>
                        <a:picLocks noChangeAspect="1" noChangeArrowheads="1"/>
                      </p:cNvPicPr>
                      <p:nvPr/>
                    </p:nvPicPr>
                    <p:blipFill>
                      <a:blip r:embed="rId10"/>
                      <a:srcRect/>
                      <a:stretch>
                        <a:fillRect/>
                      </a:stretch>
                    </p:blipFill>
                    <p:spPr bwMode="auto">
                      <a:xfrm>
                        <a:off x="3581400" y="4572000"/>
                        <a:ext cx="3886200" cy="762000"/>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nvPr>
        </p:nvGraphicFramePr>
        <p:xfrm>
          <a:off x="2286001" y="5410200"/>
          <a:ext cx="7699375" cy="838200"/>
        </p:xfrm>
        <a:graphic>
          <a:graphicData uri="http://schemas.openxmlformats.org/presentationml/2006/ole">
            <mc:AlternateContent xmlns:mc="http://schemas.openxmlformats.org/markup-compatibility/2006">
              <mc:Choice xmlns:v="urn:schemas-microsoft-com:vml" Requires="v">
                <p:oleObj spid="_x0000_s31760" name="Equation" r:id="rId11" imgW="3568680" imgH="380880" progId="Equation.3">
                  <p:embed/>
                </p:oleObj>
              </mc:Choice>
              <mc:Fallback>
                <p:oleObj name="Equation" r:id="rId11" imgW="3568680" imgH="380880" progId="Equation.3">
                  <p:embed/>
                  <p:pic>
                    <p:nvPicPr>
                      <p:cNvPr id="10" name="Object 9"/>
                      <p:cNvPicPr>
                        <a:picLocks noChangeAspect="1" noChangeArrowheads="1"/>
                      </p:cNvPicPr>
                      <p:nvPr/>
                    </p:nvPicPr>
                    <p:blipFill>
                      <a:blip r:embed="rId12"/>
                      <a:srcRect/>
                      <a:stretch>
                        <a:fillRect/>
                      </a:stretch>
                    </p:blipFill>
                    <p:spPr bwMode="auto">
                      <a:xfrm>
                        <a:off x="2286001" y="5410200"/>
                        <a:ext cx="7699375" cy="8382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28738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55513"/>
            <a:ext cx="8229600" cy="1143000"/>
          </a:xfrm>
        </p:spPr>
        <p:txBody>
          <a:bodyPr>
            <a:normAutofit/>
          </a:bodyPr>
          <a:lstStyle/>
          <a:p>
            <a:r>
              <a:rPr lang="en-US" b="1" dirty="0" smtClean="0">
                <a:latin typeface="Times New Roman" pitchFamily="18" charset="0"/>
                <a:cs typeface="Times New Roman" pitchFamily="18" charset="0"/>
              </a:rPr>
              <a:t>Rectangular Components of </a:t>
            </a:r>
            <a:r>
              <a:rPr lang="en-US" b="1" i="1" dirty="0" smtClean="0">
                <a:latin typeface="Times New Roman" pitchFamily="18" charset="0"/>
                <a:cs typeface="Times New Roman" pitchFamily="18" charset="0"/>
              </a:rPr>
              <a:t>H</a:t>
            </a:r>
            <a:r>
              <a:rPr lang="en-US" b="1" dirty="0" smtClean="0">
                <a:latin typeface="Times New Roman" pitchFamily="18" charset="0"/>
                <a:cs typeface="Times New Roman" pitchFamily="18" charset="0"/>
              </a:rPr>
              <a:t> cont’d…</a:t>
            </a:r>
            <a:endParaRPr lang="en-US" b="1" dirty="0">
              <a:latin typeface="Times New Roman" pitchFamily="18" charset="0"/>
              <a:cs typeface="Times New Roman" pitchFamily="18" charset="0"/>
            </a:endParaRPr>
          </a:p>
        </p:txBody>
      </p:sp>
      <p:graphicFrame>
        <p:nvGraphicFramePr>
          <p:cNvPr id="4" name="Object 3"/>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32776" name="Equation" r:id="rId3" imgW="914400" imgH="215640" progId="Equation.3">
                  <p:embed/>
                </p:oleObj>
              </mc:Choice>
              <mc:Fallback>
                <p:oleObj name="Equation" r:id="rId3" imgW="914400" imgH="215640"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32105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32777" name="Equation" r:id="rId5" imgW="914400" imgH="215640" progId="Equation.3">
                  <p:embed/>
                </p:oleObj>
              </mc:Choice>
              <mc:Fallback>
                <p:oleObj name="Equation" r:id="rId5" imgW="914400" imgH="21564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32105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nvPr>
        </p:nvGraphicFramePr>
        <p:xfrm>
          <a:off x="2544763" y="1295400"/>
          <a:ext cx="6673850" cy="4933950"/>
        </p:xfrm>
        <a:graphic>
          <a:graphicData uri="http://schemas.openxmlformats.org/presentationml/2006/ole">
            <mc:AlternateContent xmlns:mc="http://schemas.openxmlformats.org/markup-compatibility/2006">
              <mc:Choice xmlns:v="urn:schemas-microsoft-com:vml" Requires="v">
                <p:oleObj spid="_x0000_s32778" name="Equation" r:id="rId6" imgW="3187440" imgH="2438280" progId="Equation.3">
                  <p:embed/>
                </p:oleObj>
              </mc:Choice>
              <mc:Fallback>
                <p:oleObj name="Equation" r:id="rId6" imgW="3187440" imgH="2438280" progId="Equation.3">
                  <p:embed/>
                  <p:pic>
                    <p:nvPicPr>
                      <p:cNvPr id="10" name="Object 9"/>
                      <p:cNvPicPr>
                        <a:picLocks noChangeAspect="1" noChangeArrowheads="1"/>
                      </p:cNvPicPr>
                      <p:nvPr/>
                    </p:nvPicPr>
                    <p:blipFill>
                      <a:blip r:embed="rId7"/>
                      <a:srcRect/>
                      <a:stretch>
                        <a:fillRect/>
                      </a:stretch>
                    </p:blipFill>
                    <p:spPr bwMode="auto">
                      <a:xfrm>
                        <a:off x="2544763" y="1295400"/>
                        <a:ext cx="6673850" cy="49339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358533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196" y="431126"/>
            <a:ext cx="8229600" cy="1143000"/>
          </a:xfrm>
        </p:spPr>
        <p:txBody>
          <a:bodyPr>
            <a:normAutofit/>
          </a:bodyPr>
          <a:lstStyle/>
          <a:p>
            <a:r>
              <a:rPr lang="en-US" b="1" dirty="0" smtClean="0">
                <a:latin typeface="Times New Roman" pitchFamily="18" charset="0"/>
                <a:cs typeface="Times New Roman" pitchFamily="18" charset="0"/>
              </a:rPr>
              <a:t>Rectangular Components of </a:t>
            </a:r>
            <a:r>
              <a:rPr lang="en-US" b="1" i="1" dirty="0" smtClean="0">
                <a:latin typeface="Times New Roman" pitchFamily="18" charset="0"/>
                <a:cs typeface="Times New Roman" pitchFamily="18" charset="0"/>
              </a:rPr>
              <a:t>H</a:t>
            </a:r>
            <a:r>
              <a:rPr lang="en-US" b="1" dirty="0" smtClean="0">
                <a:latin typeface="Times New Roman" pitchFamily="18" charset="0"/>
                <a:cs typeface="Times New Roman" pitchFamily="18" charset="0"/>
              </a:rPr>
              <a:t> cont’d…</a:t>
            </a:r>
            <a:endParaRPr lang="en-US" b="1" dirty="0">
              <a:latin typeface="Times New Roman" pitchFamily="18" charset="0"/>
              <a:cs typeface="Times New Roman" pitchFamily="18" charset="0"/>
            </a:endParaRPr>
          </a:p>
        </p:txBody>
      </p:sp>
      <p:sp>
        <p:nvSpPr>
          <p:cNvPr id="4" name="Content Placeholder 3"/>
          <p:cNvSpPr txBox="1">
            <a:spLocks noGrp="1"/>
          </p:cNvSpPr>
          <p:nvPr>
            <p:ph idx="1"/>
          </p:nvPr>
        </p:nvSpPr>
        <p:spPr>
          <a:xfrm>
            <a:off x="2057400" y="1447801"/>
            <a:ext cx="3515706" cy="535531"/>
          </a:xfrm>
          <a:prstGeom prst="rect">
            <a:avLst/>
          </a:prstGeom>
          <a:noFill/>
        </p:spPr>
        <p:txBody>
          <a:bodyPr wrap="none" rtlCol="0">
            <a:spAutoFit/>
          </a:bodyPr>
          <a:lstStyle/>
          <a:p>
            <a:pPr>
              <a:buFont typeface="Arial" pitchFamily="34" charset="0"/>
              <a:buChar char="•"/>
            </a:pPr>
            <a:r>
              <a:rPr lang="en-US" sz="3200" dirty="0">
                <a:latin typeface="Times New Roman" pitchFamily="18" charset="0"/>
                <a:cs typeface="Times New Roman" pitchFamily="18" charset="0"/>
              </a:rPr>
              <a:t>  </a:t>
            </a:r>
            <a:r>
              <a:rPr lang="en-US" sz="2400" dirty="0">
                <a:latin typeface="Times New Roman" pitchFamily="18" charset="0"/>
                <a:cs typeface="Times New Roman" pitchFamily="18" charset="0"/>
              </a:rPr>
              <a:t>Case 2; point </a:t>
            </a:r>
            <a:r>
              <a:rPr lang="en-US" sz="2400" b="1" i="1" dirty="0">
                <a:latin typeface="Times New Roman" pitchFamily="18" charset="0"/>
                <a:cs typeface="Times New Roman" pitchFamily="18" charset="0"/>
              </a:rPr>
              <a:t>A</a:t>
            </a:r>
            <a:r>
              <a:rPr lang="en-US" sz="2400" dirty="0">
                <a:latin typeface="Times New Roman" pitchFamily="18" charset="0"/>
                <a:cs typeface="Times New Roman" pitchFamily="18" charset="0"/>
              </a:rPr>
              <a:t> is fixed</a:t>
            </a:r>
            <a:endParaRPr lang="en-US" sz="2400" dirty="0">
              <a:latin typeface="Times New Roman" pitchFamily="18" charset="0"/>
              <a:cs typeface="Times New Roman" pitchFamily="18" charset="0"/>
            </a:endParaRPr>
          </a:p>
        </p:txBody>
      </p:sp>
      <p:sp>
        <p:nvSpPr>
          <p:cNvPr id="7" name="TextBox 6"/>
          <p:cNvSpPr txBox="1"/>
          <p:nvPr/>
        </p:nvSpPr>
        <p:spPr>
          <a:xfrm>
            <a:off x="2209799" y="3048001"/>
            <a:ext cx="7811947" cy="830997"/>
          </a:xfrm>
          <a:prstGeom prst="rect">
            <a:avLst/>
          </a:prstGeom>
          <a:noFill/>
        </p:spPr>
        <p:txBody>
          <a:bodyPr wrap="square" rtlCol="0">
            <a:spAutoFit/>
          </a:bodyPr>
          <a:lstStyle/>
          <a:p>
            <a:r>
              <a:rPr lang="en-US" sz="2400" dirty="0">
                <a:latin typeface="Times New Roman" pitchFamily="18" charset="0"/>
                <a:cs typeface="Times New Roman" pitchFamily="18" charset="0"/>
              </a:rPr>
              <a:t>The value of </a:t>
            </a:r>
            <a:r>
              <a:rPr lang="en-US" sz="2400" b="1" i="1" dirty="0">
                <a:latin typeface="Times New Roman" pitchFamily="18" charset="0"/>
                <a:cs typeface="Times New Roman" pitchFamily="18" charset="0"/>
              </a:rPr>
              <a:t>H</a:t>
            </a:r>
            <a:r>
              <a:rPr lang="en-US" sz="2400" dirty="0">
                <a:latin typeface="Times New Roman" pitchFamily="18" charset="0"/>
                <a:cs typeface="Times New Roman" pitchFamily="18" charset="0"/>
              </a:rPr>
              <a:t> is the same as in case 1, with the new axes at the fixed point</a:t>
            </a:r>
            <a:endParaRPr lang="en-US" sz="2400" dirty="0">
              <a:latin typeface="Times New Roman" pitchFamily="18" charset="0"/>
              <a:cs typeface="Times New Roman" pitchFamily="18" charset="0"/>
            </a:endParaRPr>
          </a:p>
        </p:txBody>
      </p:sp>
      <p:graphicFrame>
        <p:nvGraphicFramePr>
          <p:cNvPr id="6" name="Object 5"/>
          <p:cNvGraphicFramePr>
            <a:graphicFrameLocks noChangeAspect="1"/>
          </p:cNvGraphicFramePr>
          <p:nvPr>
            <p:extLst/>
          </p:nvPr>
        </p:nvGraphicFramePr>
        <p:xfrm>
          <a:off x="3505200" y="2057400"/>
          <a:ext cx="4343400" cy="914400"/>
        </p:xfrm>
        <a:graphic>
          <a:graphicData uri="http://schemas.openxmlformats.org/presentationml/2006/ole">
            <mc:AlternateContent xmlns:mc="http://schemas.openxmlformats.org/markup-compatibility/2006">
              <mc:Choice xmlns:v="urn:schemas-microsoft-com:vml" Requires="v">
                <p:oleObj spid="_x0000_s33800" name="Equation" r:id="rId3" imgW="1803240" imgH="393480" progId="Equation.3">
                  <p:embed/>
                </p:oleObj>
              </mc:Choice>
              <mc:Fallback>
                <p:oleObj name="Equation" r:id="rId3" imgW="1803240" imgH="393480" progId="Equation.3">
                  <p:embed/>
                  <p:pic>
                    <p:nvPicPr>
                      <p:cNvPr id="6" name="Object 5"/>
                      <p:cNvPicPr>
                        <a:picLocks noChangeAspect="1" noChangeArrowheads="1"/>
                      </p:cNvPicPr>
                      <p:nvPr/>
                    </p:nvPicPr>
                    <p:blipFill>
                      <a:blip r:embed="rId4"/>
                      <a:srcRect/>
                      <a:stretch>
                        <a:fillRect/>
                      </a:stretch>
                    </p:blipFill>
                    <p:spPr bwMode="auto">
                      <a:xfrm>
                        <a:off x="3505200" y="2057400"/>
                        <a:ext cx="4343400" cy="914400"/>
                      </a:xfrm>
                      <a:prstGeom prst="rect">
                        <a:avLst/>
                      </a:prstGeom>
                      <a:noFill/>
                      <a:ln>
                        <a:noFill/>
                      </a:ln>
                    </p:spPr>
                  </p:pic>
                </p:oleObj>
              </mc:Fallback>
            </mc:AlternateContent>
          </a:graphicData>
        </a:graphic>
      </p:graphicFrame>
      <p:sp>
        <p:nvSpPr>
          <p:cNvPr id="8" name="Rectangle 7"/>
          <p:cNvSpPr/>
          <p:nvPr/>
        </p:nvSpPr>
        <p:spPr>
          <a:xfrm>
            <a:off x="1981201" y="4064077"/>
            <a:ext cx="7811947" cy="461665"/>
          </a:xfrm>
          <a:prstGeom prst="rect">
            <a:avLst/>
          </a:prstGeom>
        </p:spPr>
        <p:txBody>
          <a:bodyPr wrap="square">
            <a:spAutoFit/>
          </a:bodyPr>
          <a:lstStyle/>
          <a:p>
            <a:pPr marL="342900" indent="-342900">
              <a:buFont typeface="Arial" pitchFamily="34" charset="0"/>
              <a:buChar char="•"/>
            </a:pPr>
            <a:r>
              <a:rPr lang="en-US" sz="2400" dirty="0">
                <a:latin typeface="Times New Roman" pitchFamily="18" charset="0"/>
                <a:cs typeface="Times New Roman" pitchFamily="18" charset="0"/>
              </a:rPr>
              <a:t>Case 3; the principal axes are chosen as the axes of rotation</a:t>
            </a:r>
          </a:p>
        </p:txBody>
      </p:sp>
      <p:graphicFrame>
        <p:nvGraphicFramePr>
          <p:cNvPr id="9" name="Object 8"/>
          <p:cNvGraphicFramePr>
            <a:graphicFrameLocks noChangeAspect="1"/>
          </p:cNvGraphicFramePr>
          <p:nvPr>
            <p:extLst/>
          </p:nvPr>
        </p:nvGraphicFramePr>
        <p:xfrm>
          <a:off x="3886200" y="4553450"/>
          <a:ext cx="3352800" cy="551950"/>
        </p:xfrm>
        <a:graphic>
          <a:graphicData uri="http://schemas.openxmlformats.org/presentationml/2006/ole">
            <mc:AlternateContent xmlns:mc="http://schemas.openxmlformats.org/markup-compatibility/2006">
              <mc:Choice xmlns:v="urn:schemas-microsoft-com:vml" Requires="v">
                <p:oleObj spid="_x0000_s33801" name="Equation" r:id="rId5" imgW="1079032" imgH="241195" progId="Equation.3">
                  <p:embed/>
                </p:oleObj>
              </mc:Choice>
              <mc:Fallback>
                <p:oleObj name="Equation" r:id="rId5" imgW="1079032" imgH="241195" progId="Equation.3">
                  <p:embed/>
                  <p:pic>
                    <p:nvPicPr>
                      <p:cNvPr id="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4553450"/>
                        <a:ext cx="3352800" cy="551950"/>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extLst/>
          </p:nvPr>
        </p:nvGraphicFramePr>
        <p:xfrm>
          <a:off x="4343401" y="5228649"/>
          <a:ext cx="2017713" cy="1622425"/>
        </p:xfrm>
        <a:graphic>
          <a:graphicData uri="http://schemas.openxmlformats.org/presentationml/2006/ole">
            <mc:AlternateContent xmlns:mc="http://schemas.openxmlformats.org/markup-compatibility/2006">
              <mc:Choice xmlns:v="urn:schemas-microsoft-com:vml" Requires="v">
                <p:oleObj spid="_x0000_s33802" name="Equation" r:id="rId7" imgW="838080" imgH="698400" progId="Equation.3">
                  <p:embed/>
                </p:oleObj>
              </mc:Choice>
              <mc:Fallback>
                <p:oleObj name="Equation" r:id="rId7" imgW="838080" imgH="698400" progId="Equation.3">
                  <p:embed/>
                  <p:pic>
                    <p:nvPicPr>
                      <p:cNvPr id="11" name="Object 10"/>
                      <p:cNvPicPr>
                        <a:picLocks noChangeAspect="1" noChangeArrowheads="1"/>
                      </p:cNvPicPr>
                      <p:nvPr/>
                    </p:nvPicPr>
                    <p:blipFill>
                      <a:blip r:embed="rId8"/>
                      <a:srcRect/>
                      <a:stretch>
                        <a:fillRect/>
                      </a:stretch>
                    </p:blipFill>
                    <p:spPr bwMode="auto">
                      <a:xfrm>
                        <a:off x="4343401" y="5228649"/>
                        <a:ext cx="2017713"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78740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FUNDAMENTAL EQUATIONS OF MOTION OF A 3-D RIGID BODY</a:t>
            </a:r>
            <a:endParaRPr lang="en-US" b="1" dirty="0">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3"/>
          <a:srcRect t="2057"/>
          <a:stretch>
            <a:fillRect/>
          </a:stretch>
        </p:blipFill>
        <p:spPr bwMode="auto">
          <a:xfrm>
            <a:off x="1752600" y="2964873"/>
            <a:ext cx="4419600" cy="3629025"/>
          </a:xfrm>
          <a:prstGeom prst="rect">
            <a:avLst/>
          </a:prstGeom>
          <a:noFill/>
          <a:ln w="9525">
            <a:noFill/>
            <a:miter lim="800000"/>
            <a:headEnd/>
            <a:tailEnd/>
          </a:ln>
          <a:effectLst/>
        </p:spPr>
      </p:pic>
      <p:sp>
        <p:nvSpPr>
          <p:cNvPr id="8" name="TextBox 7"/>
          <p:cNvSpPr txBox="1"/>
          <p:nvPr/>
        </p:nvSpPr>
        <p:spPr>
          <a:xfrm>
            <a:off x="6172200" y="2951018"/>
            <a:ext cx="4419600" cy="2062103"/>
          </a:xfrm>
          <a:prstGeom prst="rect">
            <a:avLst/>
          </a:prstGeom>
          <a:noFill/>
        </p:spPr>
        <p:txBody>
          <a:bodyPr wrap="square" rtlCol="0">
            <a:spAutoFit/>
          </a:bodyPr>
          <a:lstStyle/>
          <a:p>
            <a:pPr algn="just"/>
            <a:r>
              <a:rPr lang="en-US" sz="3200" i="1" dirty="0">
                <a:latin typeface="Times New Roman" pitchFamily="18" charset="0"/>
                <a:cs typeface="Times New Roman" pitchFamily="18" charset="0"/>
              </a:rPr>
              <a:t>Let </a:t>
            </a:r>
            <a:r>
              <a:rPr lang="el-GR" sz="3200" i="1" dirty="0">
                <a:latin typeface="Times New Roman" pitchFamily="18" charset="0"/>
                <a:cs typeface="Times New Roman" pitchFamily="18" charset="0"/>
              </a:rPr>
              <a:t>ω</a:t>
            </a:r>
            <a:r>
              <a:rPr lang="en-US" sz="3200" i="1" dirty="0">
                <a:latin typeface="Times New Roman" pitchFamily="18" charset="0"/>
                <a:cs typeface="Times New Roman" pitchFamily="18" charset="0"/>
              </a:rPr>
              <a:t> be the angular velocity of the body and</a:t>
            </a:r>
            <a:r>
              <a:rPr lang="en-US" sz="3200" i="1" dirty="0">
                <a:latin typeface="Times New Roman" pitchFamily="18" charset="0"/>
                <a:cs typeface="Times New Roman" pitchFamily="18" charset="0"/>
              </a:rPr>
              <a:t> </a:t>
            </a:r>
            <a:r>
              <a:rPr lang="el-GR" sz="3200" i="1" dirty="0">
                <a:latin typeface="Times New Roman" pitchFamily="18" charset="0"/>
                <a:cs typeface="Times New Roman" pitchFamily="18" charset="0"/>
              </a:rPr>
              <a:t>Ω</a:t>
            </a:r>
            <a:r>
              <a:rPr lang="en-US" sz="3200" i="1" dirty="0">
                <a:latin typeface="Times New Roman" pitchFamily="18" charset="0"/>
                <a:cs typeface="Times New Roman" pitchFamily="18" charset="0"/>
              </a:rPr>
              <a:t>  the angular velocity of the frame</a:t>
            </a:r>
            <a:r>
              <a:rPr lang="en-US" sz="3200" dirty="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3" name="Rectangle 2"/>
              <p:cNvSpPr/>
              <p:nvPr/>
            </p:nvSpPr>
            <p:spPr>
              <a:xfrm>
                <a:off x="2279072" y="1981200"/>
                <a:ext cx="2986972"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nary>
                        <m:naryPr>
                          <m:chr m:val="∑"/>
                          <m:subHide m:val="on"/>
                          <m:supHide m:val="on"/>
                          <m:ctrlPr>
                            <a:rPr lang="en-US" i="1">
                              <a:latin typeface="Cambria Math" panose="02040503050406030204" pitchFamily="18" charset="0"/>
                            </a:rPr>
                          </m:ctrlPr>
                        </m:naryPr>
                        <m:sub/>
                        <m:sup/>
                        <m:e>
                          <m:r>
                            <a:rPr lang="en-US" i="1">
                              <a:latin typeface="Cambria Math"/>
                            </a:rPr>
                            <m:t>𝐹</m:t>
                          </m:r>
                          <m:r>
                            <a:rPr lang="en-US" i="1">
                              <a:latin typeface="Cambria Math"/>
                            </a:rPr>
                            <m:t>=</m:t>
                          </m:r>
                          <m:r>
                            <a:rPr lang="en-US" i="1">
                              <a:latin typeface="Cambria Math"/>
                            </a:rPr>
                            <m:t>𝑚</m:t>
                          </m:r>
                          <m:sSub>
                            <m:sSubPr>
                              <m:ctrlPr>
                                <a:rPr lang="en-US" i="1">
                                  <a:latin typeface="Cambria Math" panose="02040503050406030204" pitchFamily="18" charset="0"/>
                                </a:rPr>
                              </m:ctrlPr>
                            </m:sSubPr>
                            <m:e>
                              <m:r>
                                <a:rPr lang="en-US" i="1">
                                  <a:latin typeface="Cambria Math"/>
                                </a:rPr>
                                <m:t>𝑎</m:t>
                              </m:r>
                            </m:e>
                            <m:sub>
                              <m:r>
                                <a:rPr lang="en-US" i="1">
                                  <a:latin typeface="Cambria Math"/>
                                </a:rPr>
                                <m:t>𝐺</m:t>
                              </m:r>
                            </m:sub>
                          </m:sSub>
                        </m:e>
                      </m:nary>
                      <m:r>
                        <a:rPr lang="en-US" i="1">
                          <a:latin typeface="Cambria Math"/>
                        </a:rPr>
                        <m:t>   ;</m:t>
                      </m:r>
                      <m:nary>
                        <m:naryPr>
                          <m:chr m:val="∑"/>
                          <m:subHide m:val="on"/>
                          <m:supHide m:val="on"/>
                          <m:ctrlPr>
                            <a:rPr lang="en-US" i="1">
                              <a:latin typeface="Cambria Math" panose="02040503050406030204" pitchFamily="18" charset="0"/>
                            </a:rPr>
                          </m:ctrlPr>
                        </m:naryPr>
                        <m:sub/>
                        <m:sup/>
                        <m:e>
                          <m:r>
                            <a:rPr lang="en-US" i="1">
                              <a:latin typeface="Cambria Math"/>
                            </a:rPr>
                            <m:t>𝑀</m:t>
                          </m:r>
                        </m:e>
                      </m:nary>
                      <m:r>
                        <a:rPr lang="en-US" i="1">
                          <a:latin typeface="Cambria Math"/>
                        </a:rPr>
                        <m:t>=</m:t>
                      </m:r>
                      <m:f>
                        <m:fPr>
                          <m:ctrlPr>
                            <a:rPr lang="en-US" i="1">
                              <a:latin typeface="Cambria Math" panose="02040503050406030204" pitchFamily="18" charset="0"/>
                            </a:rPr>
                          </m:ctrlPr>
                        </m:fPr>
                        <m:num>
                          <m:r>
                            <a:rPr lang="en-US" i="1">
                              <a:latin typeface="Cambria Math"/>
                            </a:rPr>
                            <m:t>𝑑𝐻</m:t>
                          </m:r>
                        </m:num>
                        <m:den>
                          <m:r>
                            <a:rPr lang="en-US" i="1">
                              <a:latin typeface="Cambria Math"/>
                            </a:rPr>
                            <m:t>𝑑𝑡</m:t>
                          </m:r>
                        </m:den>
                      </m:f>
                    </m:oMath>
                  </m:oMathPara>
                </a14:m>
                <a:endParaRPr lang="en-US" dirty="0"/>
              </a:p>
            </p:txBody>
          </p:sp>
        </mc:Choice>
        <mc:Fallback>
          <p:sp>
            <p:nvSpPr>
              <p:cNvPr id="3" name="Rectangle 2"/>
              <p:cNvSpPr>
                <a:spLocks noRot="1" noChangeAspect="1" noMove="1" noResize="1" noEditPoints="1" noAdjustHandles="1" noChangeArrowheads="1" noChangeShapeType="1" noTextEdit="1"/>
              </p:cNvSpPr>
              <p:nvPr/>
            </p:nvSpPr>
            <p:spPr>
              <a:xfrm>
                <a:off x="2279072" y="1981200"/>
                <a:ext cx="2986972" cy="763094"/>
              </a:xfrm>
              <a:prstGeom prst="rect">
                <a:avLst/>
              </a:prstGeom>
              <a:blipFill>
                <a:blip r:embed="rId4"/>
                <a:stretch>
                  <a:fillRect/>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nvPr>
        </p:nvGraphicFramePr>
        <p:xfrm>
          <a:off x="5727700" y="1740994"/>
          <a:ext cx="4864100" cy="1003300"/>
        </p:xfrm>
        <a:graphic>
          <a:graphicData uri="http://schemas.openxmlformats.org/presentationml/2006/ole">
            <mc:AlternateContent xmlns:mc="http://schemas.openxmlformats.org/markup-compatibility/2006">
              <mc:Choice xmlns:v="urn:schemas-microsoft-com:vml" Requires="v">
                <p:oleObj spid="_x0000_s34820" name="Equation" r:id="rId5" imgW="2019240" imgH="431640" progId="Equation.3">
                  <p:embed/>
                </p:oleObj>
              </mc:Choice>
              <mc:Fallback>
                <p:oleObj name="Equation" r:id="rId5" imgW="2019240" imgH="431640" progId="Equation.3">
                  <p:embed/>
                  <p:pic>
                    <p:nvPicPr>
                      <p:cNvPr id="5" name="Object 4"/>
                      <p:cNvPicPr>
                        <a:picLocks noChangeAspect="1" noChangeArrowheads="1"/>
                      </p:cNvPicPr>
                      <p:nvPr/>
                    </p:nvPicPr>
                    <p:blipFill>
                      <a:blip r:embed="rId6"/>
                      <a:srcRect/>
                      <a:stretch>
                        <a:fillRect/>
                      </a:stretch>
                    </p:blipFill>
                    <p:spPr bwMode="auto">
                      <a:xfrm>
                        <a:off x="5727700" y="1740994"/>
                        <a:ext cx="48641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404128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EQUATIONS OF MOTION OF A 3-D RIGID BODY cont’d…</a:t>
            </a:r>
            <a:endParaRPr lang="en-US" b="1" dirty="0">
              <a:latin typeface="Times New Roman" pitchFamily="18" charset="0"/>
              <a:cs typeface="Times New Roman" pitchFamily="18" charset="0"/>
            </a:endParaRPr>
          </a:p>
        </p:txBody>
      </p:sp>
      <p:graphicFrame>
        <p:nvGraphicFramePr>
          <p:cNvPr id="3" name="Object 2"/>
          <p:cNvGraphicFramePr>
            <a:graphicFrameLocks noChangeAspect="1"/>
          </p:cNvGraphicFramePr>
          <p:nvPr>
            <p:extLst/>
          </p:nvPr>
        </p:nvGraphicFramePr>
        <p:xfrm>
          <a:off x="1676400" y="1752600"/>
          <a:ext cx="8839200" cy="3948112"/>
        </p:xfrm>
        <a:graphic>
          <a:graphicData uri="http://schemas.openxmlformats.org/presentationml/2006/ole">
            <mc:AlternateContent xmlns:mc="http://schemas.openxmlformats.org/markup-compatibility/2006">
              <mc:Choice xmlns:v="urn:schemas-microsoft-com:vml" Requires="v">
                <p:oleObj spid="_x0000_s35844" name="Equation" r:id="rId3" imgW="5359320" imgH="2514600" progId="Equation.3">
                  <p:embed/>
                </p:oleObj>
              </mc:Choice>
              <mc:Fallback>
                <p:oleObj name="Equation" r:id="rId3" imgW="5359320" imgH="2514600" progId="Equation.3">
                  <p:embed/>
                  <p:pic>
                    <p:nvPicPr>
                      <p:cNvPr id="3" name="Object 2"/>
                      <p:cNvPicPr/>
                      <p:nvPr/>
                    </p:nvPicPr>
                    <p:blipFill>
                      <a:blip r:embed="rId4"/>
                      <a:stretch>
                        <a:fillRect/>
                      </a:stretch>
                    </p:blipFill>
                    <p:spPr>
                      <a:xfrm>
                        <a:off x="1676400" y="1752600"/>
                        <a:ext cx="8839200" cy="3948112"/>
                      </a:xfrm>
                      <a:prstGeom prst="rect">
                        <a:avLst/>
                      </a:prstGeom>
                    </p:spPr>
                  </p:pic>
                </p:oleObj>
              </mc:Fallback>
            </mc:AlternateContent>
          </a:graphicData>
        </a:graphic>
      </p:graphicFrame>
    </p:spTree>
    <p:extLst>
      <p:ext uri="{BB962C8B-B14F-4D97-AF65-F5344CB8AC3E}">
        <p14:creationId xmlns:p14="http://schemas.microsoft.com/office/powerpoint/2010/main" val="5419750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551" y="533401"/>
            <a:ext cx="11714672" cy="1143000"/>
          </a:xfrm>
        </p:spPr>
        <p:txBody>
          <a:bodyPr>
            <a:normAutofit/>
          </a:bodyPr>
          <a:lstStyle/>
          <a:p>
            <a:r>
              <a:rPr lang="en-US" b="1" dirty="0" smtClean="0">
                <a:latin typeface="Times New Roman" pitchFamily="18" charset="0"/>
                <a:cs typeface="Times New Roman" pitchFamily="18" charset="0"/>
              </a:rPr>
              <a:t>EQUATIONS OF MOTION OF A 3-D RIGID BODY </a:t>
            </a:r>
            <a:r>
              <a:rPr lang="en-US" b="1" dirty="0" err="1" smtClean="0">
                <a:latin typeface="Times New Roman" pitchFamily="18" charset="0"/>
                <a:cs typeface="Times New Roman" pitchFamily="18" charset="0"/>
              </a:rPr>
              <a:t>cnt’d</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905000" y="1981201"/>
            <a:ext cx="8229600" cy="4525963"/>
          </a:xfrm>
        </p:spPr>
        <p:txBody>
          <a:bodyPr>
            <a:normAutofit/>
          </a:bodyPr>
          <a:lstStyle/>
          <a:p>
            <a:r>
              <a:rPr lang="en-US" dirty="0" smtClean="0">
                <a:latin typeface="Times New Roman" pitchFamily="18" charset="0"/>
                <a:cs typeface="Times New Roman" pitchFamily="18" charset="0"/>
              </a:rPr>
              <a:t>Case 1; principal axes are chosen as the axes of rotation,</a:t>
            </a:r>
          </a:p>
          <a:p>
            <a:r>
              <a:rPr lang="en-US" dirty="0" smtClean="0">
                <a:latin typeface="Times New Roman" pitchFamily="18" charset="0"/>
                <a:cs typeface="Times New Roman" pitchFamily="18" charset="0"/>
              </a:rPr>
              <a:t>Case 2; constant angular velocity,</a:t>
            </a:r>
          </a:p>
          <a:p>
            <a:r>
              <a:rPr lang="en-US" dirty="0" smtClean="0">
                <a:latin typeface="Times New Roman" pitchFamily="18" charset="0"/>
                <a:cs typeface="Times New Roman" pitchFamily="18" charset="0"/>
              </a:rPr>
              <a:t>Case 3; frame rotating with the same angular velocity of body, </a:t>
            </a:r>
          </a:p>
          <a:p>
            <a:r>
              <a:rPr lang="en-US" dirty="0" smtClean="0">
                <a:latin typeface="Times New Roman" pitchFamily="18" charset="0"/>
                <a:cs typeface="Times New Roman" pitchFamily="18" charset="0"/>
              </a:rPr>
              <a:t>Case 4; fixed frame </a:t>
            </a:r>
          </a:p>
          <a:p>
            <a:r>
              <a:rPr lang="en-US" dirty="0" smtClean="0">
                <a:latin typeface="Times New Roman" pitchFamily="18" charset="0"/>
                <a:cs typeface="Times New Roman" pitchFamily="18" charset="0"/>
              </a:rPr>
              <a:t>Case 5; fixed axes rotation</a:t>
            </a:r>
            <a:endParaRPr lang="en-US" dirty="0">
              <a:latin typeface="Times New Roman" pitchFamily="18" charset="0"/>
              <a:cs typeface="Times New Roman" pitchFamily="18" charset="0"/>
            </a:endParaRPr>
          </a:p>
        </p:txBody>
      </p:sp>
      <p:graphicFrame>
        <p:nvGraphicFramePr>
          <p:cNvPr id="9218" name="Object 2"/>
          <p:cNvGraphicFramePr>
            <a:graphicFrameLocks noChangeAspect="1"/>
          </p:cNvGraphicFramePr>
          <p:nvPr>
            <p:extLst/>
          </p:nvPr>
        </p:nvGraphicFramePr>
        <p:xfrm>
          <a:off x="4191000" y="2514600"/>
          <a:ext cx="3352800" cy="533400"/>
        </p:xfrm>
        <a:graphic>
          <a:graphicData uri="http://schemas.openxmlformats.org/presentationml/2006/ole">
            <mc:AlternateContent xmlns:mc="http://schemas.openxmlformats.org/markup-compatibility/2006">
              <mc:Choice xmlns:v="urn:schemas-microsoft-com:vml" Requires="v">
                <p:oleObj spid="_x0000_s36874" name="Equation" r:id="rId3" imgW="1079280" imgH="241200" progId="Equation.3">
                  <p:embed/>
                </p:oleObj>
              </mc:Choice>
              <mc:Fallback>
                <p:oleObj name="Equation" r:id="rId3" imgW="1079280" imgH="241200" progId="Equation.3">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514600"/>
                        <a:ext cx="3352800" cy="533400"/>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nvPr>
        </p:nvGraphicFramePr>
        <p:xfrm>
          <a:off x="7848600" y="2743200"/>
          <a:ext cx="2590800" cy="914400"/>
        </p:xfrm>
        <a:graphic>
          <a:graphicData uri="http://schemas.openxmlformats.org/presentationml/2006/ole">
            <mc:AlternateContent xmlns:mc="http://schemas.openxmlformats.org/markup-compatibility/2006">
              <mc:Choice xmlns:v="urn:schemas-microsoft-com:vml" Requires="v">
                <p:oleObj spid="_x0000_s36875" name="Equation" r:id="rId5" imgW="1104840" imgH="304560" progId="Equation.3">
                  <p:embed/>
                </p:oleObj>
              </mc:Choice>
              <mc:Fallback>
                <p:oleObj name="Equation" r:id="rId5" imgW="1104840" imgH="304560" progId="Equation.3">
                  <p:embed/>
                  <p:pic>
                    <p:nvPicPr>
                      <p:cNvPr id="5" name="Object 4"/>
                      <p:cNvPicPr>
                        <a:picLocks noChangeAspect="1" noChangeArrowheads="1"/>
                      </p:cNvPicPr>
                      <p:nvPr/>
                    </p:nvPicPr>
                    <p:blipFill>
                      <a:blip r:embed="rId6"/>
                      <a:srcRect/>
                      <a:stretch>
                        <a:fillRect/>
                      </a:stretch>
                    </p:blipFill>
                    <p:spPr bwMode="auto">
                      <a:xfrm>
                        <a:off x="7848600" y="2743200"/>
                        <a:ext cx="25908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nvPr>
        </p:nvGraphicFramePr>
        <p:xfrm>
          <a:off x="5105400" y="4191000"/>
          <a:ext cx="1295400" cy="457200"/>
        </p:xfrm>
        <a:graphic>
          <a:graphicData uri="http://schemas.openxmlformats.org/presentationml/2006/ole">
            <mc:AlternateContent xmlns:mc="http://schemas.openxmlformats.org/markup-compatibility/2006">
              <mc:Choice xmlns:v="urn:schemas-microsoft-com:vml" Requires="v">
                <p:oleObj spid="_x0000_s36876" name="Equation" r:id="rId7" imgW="419040" imgH="177480" progId="Equation.3">
                  <p:embed/>
                </p:oleObj>
              </mc:Choice>
              <mc:Fallback>
                <p:oleObj name="Equation" r:id="rId7" imgW="419040" imgH="177480" progId="Equation.3">
                  <p:embed/>
                  <p:pic>
                    <p:nvPicPr>
                      <p:cNvPr id="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191000"/>
                        <a:ext cx="1295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5638800" y="4724400"/>
          <a:ext cx="1295400" cy="533400"/>
        </p:xfrm>
        <a:graphic>
          <a:graphicData uri="http://schemas.openxmlformats.org/presentationml/2006/ole">
            <mc:AlternateContent xmlns:mc="http://schemas.openxmlformats.org/markup-compatibility/2006">
              <mc:Choice xmlns:v="urn:schemas-microsoft-com:vml" Requires="v">
                <p:oleObj spid="_x0000_s36877" name="Equation" r:id="rId9" imgW="393480" imgH="177480" progId="Equation.3">
                  <p:embed/>
                </p:oleObj>
              </mc:Choice>
              <mc:Fallback>
                <p:oleObj name="Equation" r:id="rId9" imgW="393480" imgH="177480" progId="Equation.3">
                  <p:embed/>
                  <p:pic>
                    <p:nvPicPr>
                      <p:cNvPr id="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8800" y="4724400"/>
                        <a:ext cx="1295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5181601" y="1524001"/>
            <a:ext cx="1620957" cy="646331"/>
          </a:xfrm>
          <a:prstGeom prst="rect">
            <a:avLst/>
          </a:prstGeom>
          <a:noFill/>
        </p:spPr>
        <p:txBody>
          <a:bodyPr wrap="none" rtlCol="0">
            <a:spAutoFit/>
          </a:bodyPr>
          <a:lstStyle/>
          <a:p>
            <a:r>
              <a:rPr lang="en-US" sz="3600" b="1" i="1" dirty="0">
                <a:latin typeface="Times New Roman" pitchFamily="18" charset="0"/>
                <a:cs typeface="Times New Roman" pitchFamily="18" charset="0"/>
              </a:rPr>
              <a:t>CASES</a:t>
            </a:r>
            <a:endParaRPr lang="en-US" sz="3600" b="1" i="1" dirty="0">
              <a:latin typeface="Times New Roman" pitchFamily="18" charset="0"/>
              <a:cs typeface="Times New Roman" pitchFamily="18" charset="0"/>
            </a:endParaRPr>
          </a:p>
        </p:txBody>
      </p:sp>
    </p:spTree>
    <p:extLst>
      <p:ext uri="{BB962C8B-B14F-4D97-AF65-F5344CB8AC3E}">
        <p14:creationId xmlns:p14="http://schemas.microsoft.com/office/powerpoint/2010/main" val="11711999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81000"/>
            <a:ext cx="8229600" cy="1143000"/>
          </a:xfrm>
        </p:spPr>
        <p:txBody>
          <a:bodyPr>
            <a:normAutofit/>
          </a:bodyPr>
          <a:lstStyle/>
          <a:p>
            <a:r>
              <a:rPr lang="en-US" b="1" dirty="0">
                <a:latin typeface="Times New Roman" pitchFamily="18" charset="0"/>
                <a:cs typeface="Times New Roman" pitchFamily="18" charset="0"/>
              </a:rPr>
              <a:t>EULER’S EQUATIONS OF </a:t>
            </a:r>
            <a:r>
              <a:rPr lang="en-US" b="1" dirty="0" smtClean="0">
                <a:latin typeface="Times New Roman" pitchFamily="18" charset="0"/>
                <a:cs typeface="Times New Roman" pitchFamily="18" charset="0"/>
              </a:rPr>
              <a:t>MOTION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905000" y="1524001"/>
            <a:ext cx="8229600" cy="762000"/>
          </a:xfrm>
        </p:spPr>
        <p:txBody>
          <a:bodyPr>
            <a:normAutofit/>
          </a:bodyPr>
          <a:lstStyle/>
          <a:p>
            <a:pPr marL="0" indent="0">
              <a:buNone/>
            </a:pPr>
            <a:r>
              <a:rPr lang="en-US" sz="2400" dirty="0">
                <a:latin typeface="Times New Roman" pitchFamily="18" charset="0"/>
                <a:cs typeface="Times New Roman" pitchFamily="18" charset="0"/>
              </a:rPr>
              <a:t>If </a:t>
            </a:r>
            <a:r>
              <a:rPr lang="en-US" sz="2400" dirty="0">
                <a:latin typeface="Times New Roman" pitchFamily="18" charset="0"/>
                <a:cs typeface="Times New Roman" pitchFamily="18" charset="0"/>
              </a:rPr>
              <a:t>the </a:t>
            </a:r>
            <a:r>
              <a:rPr lang="en-US" sz="2400" i="1" dirty="0">
                <a:latin typeface="Times New Roman" pitchFamily="18" charset="0"/>
                <a:cs typeface="Times New Roman" pitchFamily="18" charset="0"/>
              </a:rPr>
              <a:t>x</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y</a:t>
            </a:r>
            <a:r>
              <a:rPr lang="en-US" sz="2400" dirty="0">
                <a:latin typeface="Times New Roman" pitchFamily="18" charset="0"/>
                <a:cs typeface="Times New Roman" pitchFamily="18" charset="0"/>
              </a:rPr>
              <a:t>, and </a:t>
            </a:r>
            <a:r>
              <a:rPr lang="en-US" sz="2400" i="1" dirty="0">
                <a:latin typeface="Times New Roman" pitchFamily="18" charset="0"/>
                <a:cs typeface="Times New Roman" pitchFamily="18" charset="0"/>
              </a:rPr>
              <a:t>z </a:t>
            </a:r>
            <a:r>
              <a:rPr lang="en-US" sz="2400" dirty="0">
                <a:latin typeface="Times New Roman" pitchFamily="18" charset="0"/>
                <a:cs typeface="Times New Roman" pitchFamily="18" charset="0"/>
              </a:rPr>
              <a:t>axes are chosen to coincide with the principal </a:t>
            </a:r>
            <a:r>
              <a:rPr lang="en-US" sz="2400" dirty="0">
                <a:latin typeface="Times New Roman" pitchFamily="18" charset="0"/>
                <a:cs typeface="Times New Roman" pitchFamily="18" charset="0"/>
              </a:rPr>
              <a:t>axes of </a:t>
            </a:r>
            <a:r>
              <a:rPr lang="en-US" sz="2400" dirty="0">
                <a:latin typeface="Times New Roman" pitchFamily="18" charset="0"/>
                <a:cs typeface="Times New Roman" pitchFamily="18" charset="0"/>
              </a:rPr>
              <a:t>inertia of the </a:t>
            </a:r>
            <a:r>
              <a:rPr lang="en-US" sz="2400" dirty="0">
                <a:latin typeface="Times New Roman" pitchFamily="18" charset="0"/>
                <a:cs typeface="Times New Roman" pitchFamily="18" charset="0"/>
              </a:rPr>
              <a:t>body(centroid), the </a:t>
            </a:r>
            <a:r>
              <a:rPr lang="en-US" sz="2400" dirty="0">
                <a:latin typeface="Times New Roman" pitchFamily="18" charset="0"/>
                <a:cs typeface="Times New Roman" pitchFamily="18" charset="0"/>
              </a:rPr>
              <a:t>angular momentum </a:t>
            </a:r>
            <a:endParaRPr lang="en-US" sz="2400"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graphicFrame>
        <p:nvGraphicFramePr>
          <p:cNvPr id="4" name="Object 3"/>
          <p:cNvGraphicFramePr>
            <a:graphicFrameLocks noChangeAspect="1"/>
          </p:cNvGraphicFramePr>
          <p:nvPr>
            <p:extLst/>
          </p:nvPr>
        </p:nvGraphicFramePr>
        <p:xfrm>
          <a:off x="5791200" y="2362200"/>
          <a:ext cx="4616450" cy="533400"/>
        </p:xfrm>
        <a:graphic>
          <a:graphicData uri="http://schemas.openxmlformats.org/presentationml/2006/ole">
            <mc:AlternateContent xmlns:mc="http://schemas.openxmlformats.org/markup-compatibility/2006">
              <mc:Choice xmlns:v="urn:schemas-microsoft-com:vml" Requires="v">
                <p:oleObj spid="_x0000_s37896" name="Equation" r:id="rId3" imgW="1917360" imgH="241200" progId="Equation.3">
                  <p:embed/>
                </p:oleObj>
              </mc:Choice>
              <mc:Fallback>
                <p:oleObj name="Equation" r:id="rId3" imgW="1917360" imgH="241200" progId="Equation.3">
                  <p:embed/>
                  <p:pic>
                    <p:nvPicPr>
                      <p:cNvPr id="4" name="Object 3"/>
                      <p:cNvPicPr>
                        <a:picLocks noChangeAspect="1" noChangeArrowheads="1"/>
                      </p:cNvPicPr>
                      <p:nvPr/>
                    </p:nvPicPr>
                    <p:blipFill>
                      <a:blip r:embed="rId4"/>
                      <a:srcRect/>
                      <a:stretch>
                        <a:fillRect/>
                      </a:stretch>
                    </p:blipFill>
                    <p:spPr bwMode="auto">
                      <a:xfrm>
                        <a:off x="5791200" y="2362200"/>
                        <a:ext cx="4616450" cy="533400"/>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nvPr>
        </p:nvGraphicFramePr>
        <p:xfrm>
          <a:off x="2209801" y="2895600"/>
          <a:ext cx="7134225" cy="3733800"/>
        </p:xfrm>
        <a:graphic>
          <a:graphicData uri="http://schemas.openxmlformats.org/presentationml/2006/ole">
            <mc:AlternateContent xmlns:mc="http://schemas.openxmlformats.org/markup-compatibility/2006">
              <mc:Choice xmlns:v="urn:schemas-microsoft-com:vml" Requires="v">
                <p:oleObj spid="_x0000_s37897" name="Equation" r:id="rId5" imgW="4012920" imgH="2145960" progId="Equation.3">
                  <p:embed/>
                </p:oleObj>
              </mc:Choice>
              <mc:Fallback>
                <p:oleObj name="Equation" r:id="rId5" imgW="4012920" imgH="2145960" progId="Equation.3">
                  <p:embed/>
                  <p:pic>
                    <p:nvPicPr>
                      <p:cNvPr id="5" name="Object 4"/>
                      <p:cNvPicPr>
                        <a:picLocks noChangeAspect="1" noChangeArrowheads="1"/>
                      </p:cNvPicPr>
                      <p:nvPr/>
                    </p:nvPicPr>
                    <p:blipFill>
                      <a:blip r:embed="rId6"/>
                      <a:srcRect/>
                      <a:stretch>
                        <a:fillRect/>
                      </a:stretch>
                    </p:blipFill>
                    <p:spPr bwMode="auto">
                      <a:xfrm>
                        <a:off x="2209801" y="2895600"/>
                        <a:ext cx="7134225" cy="373380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nvPr>
        </p:nvGraphicFramePr>
        <p:xfrm>
          <a:off x="2438400" y="2362200"/>
          <a:ext cx="3352800" cy="533400"/>
        </p:xfrm>
        <a:graphic>
          <a:graphicData uri="http://schemas.openxmlformats.org/presentationml/2006/ole">
            <mc:AlternateContent xmlns:mc="http://schemas.openxmlformats.org/markup-compatibility/2006">
              <mc:Choice xmlns:v="urn:schemas-microsoft-com:vml" Requires="v">
                <p:oleObj spid="_x0000_s37898" name="Equation" r:id="rId7" imgW="1079032" imgH="241195" progId="Equation.3">
                  <p:embed/>
                </p:oleObj>
              </mc:Choice>
              <mc:Fallback>
                <p:oleObj name="Equation" r:id="rId7" imgW="1079032" imgH="241195" progId="Equation.3">
                  <p:embed/>
                  <p:pic>
                    <p:nvPicPr>
                      <p:cNvPr id="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62200"/>
                        <a:ext cx="3352800" cy="533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996527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073" y="456914"/>
            <a:ext cx="10515600" cy="902412"/>
          </a:xfrm>
        </p:spPr>
        <p:txBody>
          <a:bodyPr/>
          <a:lstStyle/>
          <a:p>
            <a:r>
              <a:rPr lang="en-GB" dirty="0"/>
              <a:t>Linear, Angular Velocities, Transport Theorem</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7</a:t>
            </a:fld>
            <a:endParaRPr lang="en-GB"/>
          </a:p>
        </p:txBody>
      </p:sp>
      <p:graphicFrame>
        <p:nvGraphicFramePr>
          <p:cNvPr id="4" name="Object 3"/>
          <p:cNvGraphicFramePr>
            <a:graphicFrameLocks noChangeAspect="1"/>
          </p:cNvGraphicFramePr>
          <p:nvPr>
            <p:extLst>
              <p:ext uri="{D42A27DB-BD31-4B8C-83A1-F6EECF244321}">
                <p14:modId xmlns:p14="http://schemas.microsoft.com/office/powerpoint/2010/main" val="2469803815"/>
              </p:ext>
            </p:extLst>
          </p:nvPr>
        </p:nvGraphicFramePr>
        <p:xfrm>
          <a:off x="1192919" y="2264835"/>
          <a:ext cx="6993650" cy="491741"/>
        </p:xfrm>
        <a:graphic>
          <a:graphicData uri="http://schemas.openxmlformats.org/presentationml/2006/ole">
            <mc:AlternateContent xmlns:mc="http://schemas.openxmlformats.org/markup-compatibility/2006">
              <mc:Choice xmlns:v="urn:schemas-microsoft-com:vml" Requires="v">
                <p:oleObj spid="_x0000_s9197" name="Equation" r:id="rId3" imgW="3644900" imgH="228600" progId="Equation.3">
                  <p:embed/>
                </p:oleObj>
              </mc:Choice>
              <mc:Fallback>
                <p:oleObj name="Equation" r:id="rId3" imgW="36449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919" y="2264835"/>
                        <a:ext cx="6993650" cy="491741"/>
                      </a:xfrm>
                      <a:prstGeom prst="rect">
                        <a:avLst/>
                      </a:prstGeom>
                      <a:no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3456928"/>
              </p:ext>
            </p:extLst>
          </p:nvPr>
        </p:nvGraphicFramePr>
        <p:xfrm>
          <a:off x="9372151" y="2287791"/>
          <a:ext cx="2533929" cy="483750"/>
        </p:xfrm>
        <a:graphic>
          <a:graphicData uri="http://schemas.openxmlformats.org/presentationml/2006/ole">
            <mc:AlternateContent xmlns:mc="http://schemas.openxmlformats.org/markup-compatibility/2006">
              <mc:Choice xmlns:v="urn:schemas-microsoft-com:vml" Requires="v">
                <p:oleObj spid="_x0000_s9198" name="Equation" r:id="rId5" imgW="1028254" imgH="203112" progId="Equation.3">
                  <p:embed/>
                </p:oleObj>
              </mc:Choice>
              <mc:Fallback>
                <p:oleObj name="Equation" r:id="rId5" imgW="1028254" imgH="203112"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2151" y="2287791"/>
                        <a:ext cx="2533929" cy="483750"/>
                      </a:xfrm>
                      <a:prstGeom prst="rect">
                        <a:avLst/>
                      </a:prstGeom>
                      <a:noFill/>
                    </p:spPr>
                  </p:pic>
                </p:oleObj>
              </mc:Fallback>
            </mc:AlternateContent>
          </a:graphicData>
        </a:graphic>
      </p:graphicFrame>
      <p:sp>
        <p:nvSpPr>
          <p:cNvPr id="9" name="Rectangle 8"/>
          <p:cNvSpPr/>
          <p:nvPr/>
        </p:nvSpPr>
        <p:spPr>
          <a:xfrm>
            <a:off x="352863" y="1240984"/>
            <a:ext cx="5590293" cy="954107"/>
          </a:xfrm>
          <a:prstGeom prst="rect">
            <a:avLst/>
          </a:prstGeom>
        </p:spPr>
        <p:txBody>
          <a:bodyPr wrap="square">
            <a:spAutoFit/>
          </a:bodyPr>
          <a:lstStyle/>
          <a:p>
            <a:r>
              <a:rPr lang="en-GB" sz="2800" b="1" dirty="0" smtClean="0"/>
              <a:t>Solution</a:t>
            </a:r>
            <a:r>
              <a:rPr lang="en-US" altLang="en-US" sz="2800" b="1" dirty="0">
                <a:latin typeface="Times New Roman" panose="02020603050405020304" pitchFamily="18" charset="0"/>
                <a:ea typeface="Calibri" panose="020F0502020204030204" pitchFamily="34" charset="0"/>
                <a:cs typeface="Times New Roman" panose="02020603050405020304" pitchFamily="18" charset="0"/>
              </a:rPr>
              <a:t> </a:t>
            </a:r>
            <a:endParaRPr lang="en-US" altLang="en-US" sz="2800"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US" altLang="en-US" sz="2800" dirty="0" smtClean="0">
                <a:latin typeface="Times New Roman" panose="02020603050405020304" pitchFamily="18" charset="0"/>
                <a:ea typeface="Calibri" panose="020F0502020204030204" pitchFamily="34" charset="0"/>
                <a:cs typeface="Times New Roman" panose="02020603050405020304" pitchFamily="18" charset="0"/>
              </a:rPr>
              <a:t>Abs. angular  velocity </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of the </a:t>
            </a:r>
            <a:r>
              <a:rPr lang="en-US" altLang="en-US" sz="2800" dirty="0" smtClean="0">
                <a:latin typeface="Times New Roman" panose="02020603050405020304" pitchFamily="18" charset="0"/>
                <a:ea typeface="Calibri" panose="020F0502020204030204" pitchFamily="34" charset="0"/>
                <a:cs typeface="Times New Roman" panose="02020603050405020304" pitchFamily="18" charset="0"/>
              </a:rPr>
              <a:t>disc is </a:t>
            </a:r>
            <a:endParaRPr lang="en-US" sz="2800" dirty="0"/>
          </a:p>
        </p:txBody>
      </p:sp>
      <p:graphicFrame>
        <p:nvGraphicFramePr>
          <p:cNvPr id="12" name="Object 11"/>
          <p:cNvGraphicFramePr>
            <a:graphicFrameLocks noChangeAspect="1"/>
          </p:cNvGraphicFramePr>
          <p:nvPr>
            <p:extLst>
              <p:ext uri="{D42A27DB-BD31-4B8C-83A1-F6EECF244321}">
                <p14:modId xmlns:p14="http://schemas.microsoft.com/office/powerpoint/2010/main" val="762739374"/>
              </p:ext>
            </p:extLst>
          </p:nvPr>
        </p:nvGraphicFramePr>
        <p:xfrm>
          <a:off x="1360267" y="3572453"/>
          <a:ext cx="3284898" cy="537529"/>
        </p:xfrm>
        <a:graphic>
          <a:graphicData uri="http://schemas.openxmlformats.org/presentationml/2006/ole">
            <mc:AlternateContent xmlns:mc="http://schemas.openxmlformats.org/markup-compatibility/2006">
              <mc:Choice xmlns:v="urn:schemas-microsoft-com:vml" Requires="v">
                <p:oleObj spid="_x0000_s9199" name="Equation" r:id="rId7" imgW="1562100" imgH="254000" progId="Equation.3">
                  <p:embed/>
                </p:oleObj>
              </mc:Choice>
              <mc:Fallback>
                <p:oleObj name="Equation" r:id="rId7" imgW="1562100" imgH="2540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0267" y="3572453"/>
                        <a:ext cx="3284898" cy="537529"/>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58111613"/>
              </p:ext>
            </p:extLst>
          </p:nvPr>
        </p:nvGraphicFramePr>
        <p:xfrm>
          <a:off x="7709536" y="3531441"/>
          <a:ext cx="2061070" cy="486320"/>
        </p:xfrm>
        <a:graphic>
          <a:graphicData uri="http://schemas.openxmlformats.org/presentationml/2006/ole">
            <mc:AlternateContent xmlns:mc="http://schemas.openxmlformats.org/markup-compatibility/2006">
              <mc:Choice xmlns:v="urn:schemas-microsoft-com:vml" Requires="v">
                <p:oleObj spid="_x0000_s9200" name="Equation" r:id="rId9" imgW="850531" imgH="215806" progId="Equation.3">
                  <p:embed/>
                </p:oleObj>
              </mc:Choice>
              <mc:Fallback>
                <p:oleObj name="Equation" r:id="rId9" imgW="850531" imgH="215806"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09536" y="3531441"/>
                        <a:ext cx="2061070" cy="486320"/>
                      </a:xfrm>
                      <a:prstGeom prst="rect">
                        <a:avLst/>
                      </a:prstGeom>
                      <a:no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306023990"/>
              </p:ext>
            </p:extLst>
          </p:nvPr>
        </p:nvGraphicFramePr>
        <p:xfrm>
          <a:off x="375784" y="5088598"/>
          <a:ext cx="8668290" cy="577886"/>
        </p:xfrm>
        <a:graphic>
          <a:graphicData uri="http://schemas.openxmlformats.org/presentationml/2006/ole">
            <mc:AlternateContent xmlns:mc="http://schemas.openxmlformats.org/markup-compatibility/2006">
              <mc:Choice xmlns:v="urn:schemas-microsoft-com:vml" Requires="v">
                <p:oleObj spid="_x0000_s9201" name="Equation" r:id="rId11" imgW="3835400" imgH="266700" progId="Equation.3">
                  <p:embed/>
                </p:oleObj>
              </mc:Choice>
              <mc:Fallback>
                <p:oleObj name="Equation" r:id="rId11" imgW="3835400" imgH="2667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784" y="5088598"/>
                        <a:ext cx="8668290" cy="577886"/>
                      </a:xfrm>
                      <a:prstGeom prst="rect">
                        <a:avLst/>
                      </a:prstGeom>
                      <a:noFill/>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969555561"/>
              </p:ext>
            </p:extLst>
          </p:nvPr>
        </p:nvGraphicFramePr>
        <p:xfrm>
          <a:off x="9875815" y="5070973"/>
          <a:ext cx="2030265" cy="519946"/>
        </p:xfrm>
        <a:graphic>
          <a:graphicData uri="http://schemas.openxmlformats.org/presentationml/2006/ole">
            <mc:AlternateContent xmlns:mc="http://schemas.openxmlformats.org/markup-compatibility/2006">
              <mc:Choice xmlns:v="urn:schemas-microsoft-com:vml" Requires="v">
                <p:oleObj spid="_x0000_s9202" name="Equation" r:id="rId13" imgW="748975" imgH="215806" progId="Equation.3">
                  <p:embed/>
                </p:oleObj>
              </mc:Choice>
              <mc:Fallback>
                <p:oleObj name="Equation" r:id="rId13" imgW="748975" imgH="215806"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75815" y="5070973"/>
                        <a:ext cx="2030265" cy="519946"/>
                      </a:xfrm>
                      <a:prstGeom prst="rect">
                        <a:avLst/>
                      </a:prstGeom>
                      <a:noFill/>
                    </p:spPr>
                  </p:pic>
                </p:oleObj>
              </mc:Fallback>
            </mc:AlternateContent>
          </a:graphicData>
        </a:graphic>
      </p:graphicFrame>
      <p:sp>
        <p:nvSpPr>
          <p:cNvPr id="16" name="Rectangle 12"/>
          <p:cNvSpPr>
            <a:spLocks noChangeArrowheads="1"/>
          </p:cNvSpPr>
          <p:nvPr/>
        </p:nvSpPr>
        <p:spPr bwMode="auto">
          <a:xfrm>
            <a:off x="-407325" y="2347051"/>
            <a:ext cx="93770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8" name="Rectangle 14"/>
          <p:cNvSpPr>
            <a:spLocks noChangeArrowheads="1"/>
          </p:cNvSpPr>
          <p:nvPr/>
        </p:nvSpPr>
        <p:spPr bwMode="auto">
          <a:xfrm>
            <a:off x="151143" y="2958858"/>
            <a:ext cx="601121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angular acceleration of arm AB is </a:t>
            </a:r>
            <a:endParaRPr kumimoji="0" lang="en-US" altLang="en-US" sz="28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6"/>
          <p:cNvSpPr>
            <a:spLocks noChangeArrowheads="1"/>
          </p:cNvSpPr>
          <p:nvPr/>
        </p:nvSpPr>
        <p:spPr bwMode="auto">
          <a:xfrm>
            <a:off x="148296" y="3948604"/>
            <a:ext cx="1035011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Similarly, the angular acceleration of the disc with respect to the fixed frame is 		</a:t>
            </a:r>
            <a:endParaRPr kumimoji="0" lang="en-GB"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18"/>
          <p:cNvSpPr>
            <a:spLocks noChangeArrowheads="1"/>
          </p:cNvSpPr>
          <p:nvPr/>
        </p:nvSpPr>
        <p:spPr bwMode="auto">
          <a:xfrm>
            <a:off x="655905" y="41921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 name="Object 23"/>
          <p:cNvGraphicFramePr>
            <a:graphicFrameLocks noChangeAspect="1"/>
          </p:cNvGraphicFramePr>
          <p:nvPr>
            <p:extLst>
              <p:ext uri="{D42A27DB-BD31-4B8C-83A1-F6EECF244321}">
                <p14:modId xmlns:p14="http://schemas.microsoft.com/office/powerpoint/2010/main" val="3153980531"/>
              </p:ext>
            </p:extLst>
          </p:nvPr>
        </p:nvGraphicFramePr>
        <p:xfrm>
          <a:off x="2085031" y="5761833"/>
          <a:ext cx="1835371" cy="470034"/>
        </p:xfrm>
        <a:graphic>
          <a:graphicData uri="http://schemas.openxmlformats.org/presentationml/2006/ole">
            <mc:AlternateContent xmlns:mc="http://schemas.openxmlformats.org/markup-compatibility/2006">
              <mc:Choice xmlns:v="urn:schemas-microsoft-com:vml" Requires="v">
                <p:oleObj spid="_x0000_s9203" name="Equation" r:id="rId15" imgW="761669" imgH="215806" progId="Equation.3">
                  <p:embed/>
                </p:oleObj>
              </mc:Choice>
              <mc:Fallback>
                <p:oleObj name="Equation" r:id="rId15" imgW="761669" imgH="215806"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85031" y="5761833"/>
                        <a:ext cx="1835371" cy="470034"/>
                      </a:xfrm>
                      <a:prstGeom prst="rect">
                        <a:avLst/>
                      </a:prstGeom>
                      <a:noFill/>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903144692"/>
              </p:ext>
            </p:extLst>
          </p:nvPr>
        </p:nvGraphicFramePr>
        <p:xfrm>
          <a:off x="1914323" y="6327216"/>
          <a:ext cx="2529947" cy="466912"/>
        </p:xfrm>
        <a:graphic>
          <a:graphicData uri="http://schemas.openxmlformats.org/presentationml/2006/ole">
            <mc:AlternateContent xmlns:mc="http://schemas.openxmlformats.org/markup-compatibility/2006">
              <mc:Choice xmlns:v="urn:schemas-microsoft-com:vml" Requires="v">
                <p:oleObj spid="_x0000_s9204" name="Equation" r:id="rId17" imgW="1447800" imgH="228600" progId="Equation.3">
                  <p:embed/>
                </p:oleObj>
              </mc:Choice>
              <mc:Fallback>
                <p:oleObj name="Equation" r:id="rId17" imgW="1447800" imgH="228600" progId="Equation.3">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14323" y="6327216"/>
                        <a:ext cx="2529947" cy="466912"/>
                      </a:xfrm>
                      <a:prstGeom prst="rect">
                        <a:avLst/>
                      </a:prstGeom>
                      <a:noFill/>
                    </p:spPr>
                  </p:pic>
                </p:oleObj>
              </mc:Fallback>
            </mc:AlternateContent>
          </a:graphicData>
        </a:graphic>
      </p:graphicFrame>
    </p:spTree>
    <p:extLst>
      <p:ext uri="{BB962C8B-B14F-4D97-AF65-F5344CB8AC3E}">
        <p14:creationId xmlns:p14="http://schemas.microsoft.com/office/powerpoint/2010/main" val="29506127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29484"/>
            <a:ext cx="10515600" cy="902412"/>
          </a:xfrm>
        </p:spPr>
        <p:txBody>
          <a:bodyPr/>
          <a:lstStyle/>
          <a:p>
            <a:r>
              <a:rPr lang="en-US" b="1" dirty="0" smtClean="0">
                <a:latin typeface="Times New Roman" pitchFamily="18" charset="0"/>
                <a:cs typeface="Times New Roman" pitchFamily="18" charset="0"/>
              </a:rPr>
              <a:t>Worked Example 1</a:t>
            </a:r>
            <a:endParaRPr lang="en-US" b="1" dirty="0">
              <a:latin typeface="Times New Roman" pitchFamily="18" charset="0"/>
              <a:cs typeface="Times New Roman" pitchFamily="18" charset="0"/>
            </a:endParaRPr>
          </a:p>
        </p:txBody>
      </p:sp>
      <p:pic>
        <p:nvPicPr>
          <p:cNvPr id="11266" name="Picture 2"/>
          <p:cNvPicPr>
            <a:picLocks noGrp="1" noChangeAspect="1" noChangeArrowheads="1"/>
          </p:cNvPicPr>
          <p:nvPr>
            <p:ph idx="1"/>
          </p:nvPr>
        </p:nvPicPr>
        <p:blipFill>
          <a:blip r:embed="rId2"/>
          <a:srcRect/>
          <a:stretch>
            <a:fillRect/>
          </a:stretch>
        </p:blipFill>
        <p:spPr bwMode="auto">
          <a:xfrm>
            <a:off x="3429000" y="3886200"/>
            <a:ext cx="4876800" cy="2667000"/>
          </a:xfrm>
          <a:prstGeom prst="rect">
            <a:avLst/>
          </a:prstGeom>
          <a:noFill/>
          <a:ln w="9525">
            <a:noFill/>
            <a:miter lim="800000"/>
            <a:headEnd/>
            <a:tailEnd/>
          </a:ln>
          <a:effectLst/>
        </p:spPr>
      </p:pic>
      <mc:AlternateContent xmlns:mc="http://schemas.openxmlformats.org/markup-compatibility/2006">
        <mc:Choice xmlns:a14="http://schemas.microsoft.com/office/drawing/2010/main" Requires="a14">
          <p:sp>
            <p:nvSpPr>
              <p:cNvPr id="11267" name="Rectangle 3"/>
              <p:cNvSpPr>
                <a:spLocks noChangeArrowheads="1"/>
              </p:cNvSpPr>
              <p:nvPr/>
            </p:nvSpPr>
            <p:spPr bwMode="auto">
              <a:xfrm>
                <a:off x="2209800" y="1167200"/>
                <a:ext cx="7848600" cy="278165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GB" sz="2800" dirty="0">
                    <a:latin typeface="Times New Roman" pitchFamily="18" charset="0"/>
                    <a:ea typeface="Calibri" pitchFamily="34" charset="0"/>
                    <a:cs typeface="Times New Roman" pitchFamily="18" charset="0"/>
                  </a:rPr>
                  <a:t>1.  A student holds a 5-kg hot rectangular plate with a tong (not shown) at point O in the Figure below. Find the couple exerted on the plate by the tong at the instant the plate is horizontal and moving at angular velocity and acceleration  of 5i -3j + 4 k (rad/s) and -5 i +5j – 2k (rad/</a:t>
                </a:r>
                <a14:m>
                  <m:oMath xmlns:m="http://schemas.openxmlformats.org/officeDocument/2006/math">
                    <m:sSup>
                      <m:sSupPr>
                        <m:ctrlPr>
                          <a:rPr lang="en-GB" sz="2800" i="1">
                            <a:latin typeface="Cambria Math" panose="02040503050406030204" pitchFamily="18" charset="0"/>
                            <a:cs typeface="Times New Roman" pitchFamily="18" charset="0"/>
                          </a:rPr>
                        </m:ctrlPr>
                      </m:sSupPr>
                      <m:e>
                        <m:r>
                          <a:rPr lang="en-US" sz="2800" i="1">
                            <a:latin typeface="Cambria Math"/>
                            <a:cs typeface="Times New Roman" pitchFamily="18" charset="0"/>
                          </a:rPr>
                          <m:t>𝑠</m:t>
                        </m:r>
                      </m:e>
                      <m:sup>
                        <m:r>
                          <a:rPr lang="en-US" sz="2800" i="1">
                            <a:latin typeface="Cambria Math"/>
                            <a:cs typeface="Times New Roman" pitchFamily="18" charset="0"/>
                          </a:rPr>
                          <m:t>2</m:t>
                        </m:r>
                      </m:sup>
                    </m:sSup>
                  </m:oMath>
                </a14:m>
                <a:r>
                  <a:rPr lang="en-GB" sz="2800" dirty="0">
                    <a:latin typeface="Times New Roman" pitchFamily="18" charset="0"/>
                    <a:ea typeface="Calibri" pitchFamily="34" charset="0"/>
                    <a:cs typeface="Times New Roman" pitchFamily="18" charset="0"/>
                  </a:rPr>
                  <a:t>), respectively.</a:t>
                </a:r>
                <a:endParaRPr lang="en-GB" sz="2800" dirty="0">
                  <a:latin typeface="Arial" pitchFamily="34" charset="0"/>
                  <a:cs typeface="Arial" pitchFamily="34" charset="0"/>
                </a:endParaRPr>
              </a:p>
            </p:txBody>
          </p:sp>
        </mc:Choice>
        <mc:Fallback>
          <p:sp>
            <p:nvSpPr>
              <p:cNvPr id="11267" name="Rectangle 3"/>
              <p:cNvSpPr>
                <a:spLocks noRot="1" noChangeAspect="1" noMove="1" noResize="1" noEditPoints="1" noAdjustHandles="1" noChangeArrowheads="1" noChangeShapeType="1" noTextEdit="1"/>
              </p:cNvSpPr>
              <p:nvPr/>
            </p:nvSpPr>
            <p:spPr bwMode="auto">
              <a:xfrm>
                <a:off x="2209800" y="1167200"/>
                <a:ext cx="7848600" cy="2781659"/>
              </a:xfrm>
              <a:prstGeom prst="rect">
                <a:avLst/>
              </a:prstGeom>
              <a:blipFill>
                <a:blip r:embed="rId3"/>
                <a:stretch>
                  <a:fillRect l="-1632" r="-1554" b="-372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6823065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720" y="463194"/>
            <a:ext cx="10515600" cy="902412"/>
          </a:xfrm>
        </p:spPr>
        <p:txBody>
          <a:bodyPr/>
          <a:lstStyle/>
          <a:p>
            <a:r>
              <a:rPr lang="en-US" b="1" dirty="0" smtClean="0">
                <a:latin typeface="Times New Roman" pitchFamily="18" charset="0"/>
                <a:cs typeface="Times New Roman" pitchFamily="18" charset="0"/>
              </a:rPr>
              <a:t>Worked Example 1 cont’d</a:t>
            </a:r>
            <a:endParaRPr lang="en-US" b="1" dirty="0">
              <a:latin typeface="Times New Roman" pitchFamily="18" charset="0"/>
              <a:cs typeface="Times New Roman" pitchFamily="18" charset="0"/>
            </a:endParaRPr>
          </a:p>
        </p:txBody>
      </p:sp>
      <p:pic>
        <p:nvPicPr>
          <p:cNvPr id="12289" name="Picture 1"/>
          <p:cNvPicPr>
            <a:picLocks noGrp="1" noChangeAspect="1" noChangeArrowheads="1"/>
          </p:cNvPicPr>
          <p:nvPr>
            <p:ph idx="1"/>
          </p:nvPr>
        </p:nvPicPr>
        <p:blipFill>
          <a:blip r:embed="rId2"/>
          <a:srcRect/>
          <a:stretch>
            <a:fillRect/>
          </a:stretch>
        </p:blipFill>
        <p:spPr bwMode="auto">
          <a:xfrm>
            <a:off x="2438400" y="2133600"/>
            <a:ext cx="7162800" cy="4572000"/>
          </a:xfrm>
          <a:prstGeom prst="rect">
            <a:avLst/>
          </a:prstGeom>
          <a:noFill/>
          <a:ln w="9525">
            <a:noFill/>
            <a:miter lim="800000"/>
            <a:headEnd/>
            <a:tailEnd/>
          </a:ln>
          <a:effectLst/>
        </p:spPr>
      </p:pic>
      <p:sp>
        <p:nvSpPr>
          <p:cNvPr id="5" name="TextBox 4"/>
          <p:cNvSpPr txBox="1"/>
          <p:nvPr/>
        </p:nvSpPr>
        <p:spPr>
          <a:xfrm>
            <a:off x="2209801" y="914400"/>
            <a:ext cx="7173439" cy="1477328"/>
          </a:xfrm>
          <a:prstGeom prst="rect">
            <a:avLst/>
          </a:prstGeom>
          <a:noFill/>
        </p:spPr>
        <p:txBody>
          <a:bodyPr wrap="none" rtlCol="0">
            <a:spAutoFit/>
          </a:bodyPr>
          <a:lstStyle/>
          <a:p>
            <a:endParaRPr lang="en-GB" sz="2400" b="1" dirty="0"/>
          </a:p>
          <a:p>
            <a:r>
              <a:rPr lang="en-GB" sz="2400" b="1" dirty="0"/>
              <a:t>Solution</a:t>
            </a:r>
            <a:endParaRPr lang="en-US" sz="2400" dirty="0"/>
          </a:p>
          <a:p>
            <a:r>
              <a:rPr lang="en-GB" sz="2400" dirty="0">
                <a:latin typeface="Times New Roman" pitchFamily="18" charset="0"/>
                <a:cs typeface="Times New Roman" pitchFamily="18" charset="0"/>
              </a:rPr>
              <a:t>The moments and products of inertia about point O are </a:t>
            </a:r>
            <a:endParaRPr lang="en-US" sz="24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9607949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Grp="1" noChangeAspect="1" noChangeArrowheads="1"/>
          </p:cNvPicPr>
          <p:nvPr>
            <p:ph idx="1"/>
          </p:nvPr>
        </p:nvPicPr>
        <p:blipFill>
          <a:blip r:embed="rId2"/>
          <a:srcRect l="20656" t="30305" r="28229" b="24237"/>
          <a:stretch>
            <a:fillRect/>
          </a:stretch>
        </p:blipFill>
        <p:spPr bwMode="auto">
          <a:xfrm>
            <a:off x="2286000" y="2895600"/>
            <a:ext cx="7315200" cy="3352800"/>
          </a:xfrm>
          <a:prstGeom prst="rect">
            <a:avLst/>
          </a:prstGeom>
          <a:noFill/>
          <a:ln w="9525">
            <a:noFill/>
            <a:miter lim="800000"/>
            <a:headEnd/>
            <a:tailEnd/>
          </a:ln>
          <a:effectLst/>
        </p:spPr>
      </p:pic>
      <p:sp>
        <p:nvSpPr>
          <p:cNvPr id="5" name="Title 4"/>
          <p:cNvSpPr txBox="1">
            <a:spLocks noGrp="1"/>
          </p:cNvSpPr>
          <p:nvPr>
            <p:ph type="title"/>
          </p:nvPr>
        </p:nvSpPr>
        <p:spPr>
          <a:xfrm>
            <a:off x="1143000" y="600670"/>
            <a:ext cx="8458200" cy="923330"/>
          </a:xfrm>
          <a:prstGeom prst="rect">
            <a:avLst/>
          </a:prstGeom>
          <a:noFill/>
        </p:spPr>
        <p:txBody>
          <a:bodyPr wrap="square" rtlCol="0">
            <a:spAutoFit/>
          </a:bodyPr>
          <a:lstStyle/>
          <a:p>
            <a:r>
              <a:rPr lang="en-US" b="1" dirty="0" smtClean="0">
                <a:latin typeface="Times New Roman" pitchFamily="18" charset="0"/>
                <a:cs typeface="Times New Roman" pitchFamily="18" charset="0"/>
              </a:rPr>
              <a:t>Worked Examples cont’d</a:t>
            </a:r>
            <a:r>
              <a:rPr lang="en-GB" b="1" dirty="0" smtClean="0">
                <a:latin typeface="Times New Roman" pitchFamily="18" charset="0"/>
                <a:cs typeface="Times New Roman" pitchFamily="18" charset="0"/>
              </a:rPr>
              <a:t/>
            </a:r>
            <a:br>
              <a:rPr lang="en-GB" b="1" dirty="0" smtClean="0">
                <a:latin typeface="Times New Roman" pitchFamily="18" charset="0"/>
                <a:cs typeface="Times New Roman" pitchFamily="18" charset="0"/>
              </a:rPr>
            </a:br>
            <a:r>
              <a:rPr lang="en-GB" sz="2400" b="1" dirty="0">
                <a:latin typeface="Times New Roman" pitchFamily="18" charset="0"/>
                <a:cs typeface="Times New Roman" pitchFamily="18" charset="0"/>
              </a:rPr>
              <a:t>Solution</a:t>
            </a:r>
            <a:r>
              <a:rPr lang="en-US" sz="2400" b="1" dirty="0">
                <a:latin typeface="Times New Roman" pitchFamily="18" charset="0"/>
                <a:cs typeface="Times New Roman" pitchFamily="18" charset="0"/>
              </a:rPr>
              <a:t> to 3.1 cont’d</a:t>
            </a:r>
            <a:endParaRPr lang="en-US" b="1" dirty="0">
              <a:latin typeface="Times New Roman" pitchFamily="18" charset="0"/>
              <a:cs typeface="Times New Roman" pitchFamily="18" charset="0"/>
            </a:endParaRPr>
          </a:p>
        </p:txBody>
      </p:sp>
      <p:sp>
        <p:nvSpPr>
          <p:cNvPr id="6" name="TextBox 5"/>
          <p:cNvSpPr txBox="1"/>
          <p:nvPr/>
        </p:nvSpPr>
        <p:spPr>
          <a:xfrm>
            <a:off x="1752600" y="1524000"/>
            <a:ext cx="8915400" cy="1477328"/>
          </a:xfrm>
          <a:prstGeom prst="rect">
            <a:avLst/>
          </a:prstGeom>
          <a:noFill/>
        </p:spPr>
        <p:txBody>
          <a:bodyPr wrap="square" rtlCol="0">
            <a:spAutoFit/>
          </a:bodyPr>
          <a:lstStyle/>
          <a:p>
            <a:r>
              <a:rPr lang="en-GB" sz="2400" dirty="0">
                <a:latin typeface="Times New Roman" pitchFamily="18" charset="0"/>
                <a:cs typeface="Times New Roman" pitchFamily="18" charset="0"/>
              </a:rPr>
              <a:t>Let the force and couple acting on the plate at the point of contact with the manipulator respectively be F and C. The total moment about point O of the free-body shown is </a:t>
            </a:r>
            <a:endParaRPr lang="en-US" sz="24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7296731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43" y="350838"/>
            <a:ext cx="8229600" cy="1477962"/>
          </a:xfrm>
        </p:spPr>
        <p:txBody>
          <a:bodyPr/>
          <a:lstStyle/>
          <a:p>
            <a:r>
              <a:rPr lang="en-US" b="1" dirty="0" smtClean="0">
                <a:latin typeface="Times New Roman" pitchFamily="18" charset="0"/>
                <a:cs typeface="Times New Roman" pitchFamily="18" charset="0"/>
              </a:rPr>
              <a:t>Worked Examples cont’d</a:t>
            </a:r>
            <a:r>
              <a:rPr lang="en-GB" b="1" dirty="0" smtClean="0">
                <a:latin typeface="Times New Roman" pitchFamily="18" charset="0"/>
                <a:cs typeface="Times New Roman" pitchFamily="18" charset="0"/>
              </a:rPr>
              <a:t/>
            </a:r>
            <a:br>
              <a:rPr lang="en-GB" b="1" dirty="0" smtClean="0">
                <a:latin typeface="Times New Roman" pitchFamily="18" charset="0"/>
                <a:cs typeface="Times New Roman" pitchFamily="18" charset="0"/>
              </a:rPr>
            </a:br>
            <a:r>
              <a:rPr lang="en-GB" sz="2400" b="1" dirty="0">
                <a:latin typeface="Times New Roman" pitchFamily="18" charset="0"/>
                <a:cs typeface="Times New Roman" pitchFamily="18" charset="0"/>
              </a:rPr>
              <a:t>Solution</a:t>
            </a:r>
            <a:r>
              <a:rPr lang="en-US" sz="2400" b="1" dirty="0">
                <a:latin typeface="Times New Roman" pitchFamily="18" charset="0"/>
                <a:cs typeface="Times New Roman" pitchFamily="18" charset="0"/>
              </a:rPr>
              <a:t> to 3.1 cont’d</a:t>
            </a:r>
            <a:endParaRPr lang="en-US" b="1" dirty="0">
              <a:latin typeface="Times New Roman" pitchFamily="18" charset="0"/>
              <a:cs typeface="Times New Roman" pitchFamily="18" charset="0"/>
            </a:endParaRPr>
          </a:p>
        </p:txBody>
      </p:sp>
      <p:pic>
        <p:nvPicPr>
          <p:cNvPr id="14337" name="Picture 1"/>
          <p:cNvPicPr>
            <a:picLocks noGrp="1" noChangeAspect="1" noChangeArrowheads="1"/>
          </p:cNvPicPr>
          <p:nvPr>
            <p:ph idx="1"/>
          </p:nvPr>
        </p:nvPicPr>
        <p:blipFill>
          <a:blip r:embed="rId2"/>
          <a:srcRect/>
          <a:stretch>
            <a:fillRect/>
          </a:stretch>
        </p:blipFill>
        <p:spPr bwMode="auto">
          <a:xfrm>
            <a:off x="1981201" y="1828800"/>
            <a:ext cx="8305799" cy="4038600"/>
          </a:xfrm>
          <a:prstGeom prst="rect">
            <a:avLst/>
          </a:prstGeom>
          <a:noFill/>
          <a:ln w="9525">
            <a:noFill/>
            <a:miter lim="800000"/>
            <a:headEnd/>
            <a:tailEnd/>
          </a:ln>
          <a:effectLst/>
        </p:spPr>
      </p:pic>
    </p:spTree>
    <p:extLst>
      <p:ext uri="{BB962C8B-B14F-4D97-AF65-F5344CB8AC3E}">
        <p14:creationId xmlns:p14="http://schemas.microsoft.com/office/powerpoint/2010/main" val="42185237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85" y="258793"/>
            <a:ext cx="8229600" cy="1143000"/>
          </a:xfrm>
        </p:spPr>
        <p:txBody>
          <a:bodyPr/>
          <a:lstStyle/>
          <a:p>
            <a:r>
              <a:rPr lang="en-US" b="1" dirty="0" smtClean="0">
                <a:latin typeface="Times New Roman" pitchFamily="18" charset="0"/>
                <a:cs typeface="Times New Roman" pitchFamily="18" charset="0"/>
              </a:rPr>
              <a:t>Worked Example 2</a:t>
            </a:r>
            <a:endParaRPr lang="en-US" b="1" dirty="0">
              <a:latin typeface="Times New Roman" pitchFamily="18" charset="0"/>
              <a:cs typeface="Times New Roman" pitchFamily="18" charset="0"/>
            </a:endParaRPr>
          </a:p>
        </p:txBody>
      </p:sp>
      <p:sp>
        <p:nvSpPr>
          <p:cNvPr id="4" name="TextBox 3"/>
          <p:cNvSpPr txBox="1"/>
          <p:nvPr/>
        </p:nvSpPr>
        <p:spPr>
          <a:xfrm>
            <a:off x="1600200" y="1143001"/>
            <a:ext cx="8915400" cy="2215991"/>
          </a:xfrm>
          <a:prstGeom prst="rect">
            <a:avLst/>
          </a:prstGeom>
          <a:noFill/>
        </p:spPr>
        <p:txBody>
          <a:bodyPr wrap="square" rtlCol="0">
            <a:spAutoFit/>
          </a:bodyPr>
          <a:lstStyle/>
          <a:p>
            <a:pPr algn="just"/>
            <a:r>
              <a:rPr lang="en-GB" sz="2400" dirty="0"/>
              <a:t>2. </a:t>
            </a:r>
            <a:r>
              <a:rPr lang="en-GB" sz="2400" dirty="0">
                <a:latin typeface="Times New Roman" pitchFamily="18" charset="0"/>
                <a:cs typeface="Times New Roman" pitchFamily="18" charset="0"/>
              </a:rPr>
              <a:t>The 10-kg thin cylinder shown below rotates about the shaft at a constant speed of  </a:t>
            </a:r>
            <a:r>
              <a:rPr lang="en-GB" sz="2400" dirty="0" err="1">
                <a:latin typeface="Times New Roman" pitchFamily="18" charset="0"/>
                <a:cs typeface="Times New Roman" pitchFamily="18" charset="0"/>
              </a:rPr>
              <a:t>ω</a:t>
            </a:r>
            <a:r>
              <a:rPr lang="en-GB" sz="2400" baseline="-25000" dirty="0" err="1">
                <a:latin typeface="Times New Roman" pitchFamily="18" charset="0"/>
                <a:cs typeface="Times New Roman" pitchFamily="18" charset="0"/>
              </a:rPr>
              <a:t>s</a:t>
            </a:r>
            <a:r>
              <a:rPr lang="en-GB" sz="2400" dirty="0">
                <a:latin typeface="Times New Roman" pitchFamily="18" charset="0"/>
                <a:cs typeface="Times New Roman" pitchFamily="18" charset="0"/>
              </a:rPr>
              <a:t> = 6 rad/s. At the same time, the shaft is rotating about the vertical axis about an axis through A with an angular velocity </a:t>
            </a:r>
            <a:r>
              <a:rPr lang="en-GB" sz="2400" dirty="0" err="1">
                <a:latin typeface="Times New Roman" pitchFamily="18" charset="0"/>
                <a:cs typeface="Times New Roman" pitchFamily="18" charset="0"/>
              </a:rPr>
              <a:t>ω</a:t>
            </a:r>
            <a:r>
              <a:rPr lang="en-GB" sz="2400" baseline="-25000" dirty="0" err="1">
                <a:latin typeface="Times New Roman" pitchFamily="18" charset="0"/>
                <a:cs typeface="Times New Roman" pitchFamily="18" charset="0"/>
              </a:rPr>
              <a:t>p</a:t>
            </a:r>
            <a:r>
              <a:rPr lang="en-GB" sz="2400" dirty="0">
                <a:latin typeface="Times New Roman" pitchFamily="18" charset="0"/>
                <a:cs typeface="Times New Roman" pitchFamily="18" charset="0"/>
              </a:rPr>
              <a:t> = 3 rad/s. If A is thrust bearing and B is a journal bearing, determine the components of force reaction at each bearing due to the motion.</a:t>
            </a:r>
            <a:endParaRPr lang="en-US" sz="2400" dirty="0">
              <a:latin typeface="Times New Roman" pitchFamily="18" charset="0"/>
              <a:cs typeface="Times New Roman" pitchFamily="18" charset="0"/>
            </a:endParaRPr>
          </a:p>
          <a:p>
            <a:endParaRPr lang="en-US"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27" y="3124200"/>
            <a:ext cx="6431973"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9065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245" y="396815"/>
            <a:ext cx="8229600" cy="1143000"/>
          </a:xfrm>
        </p:spPr>
        <p:txBody>
          <a:bodyPr/>
          <a:lstStyle/>
          <a:p>
            <a:r>
              <a:rPr lang="en-US" b="1" dirty="0" smtClean="0">
                <a:latin typeface="Times New Roman" pitchFamily="18" charset="0"/>
                <a:cs typeface="Times New Roman" pitchFamily="18" charset="0"/>
              </a:rPr>
              <a:t>Solution 2</a:t>
            </a:r>
            <a:endParaRPr lang="en-US" b="1" dirty="0">
              <a:latin typeface="Times New Roman" pitchFamily="18" charset="0"/>
              <a:cs typeface="Times New Roman" pitchFamily="18" charset="0"/>
            </a:endParaRPr>
          </a:p>
        </p:txBody>
      </p:sp>
      <p:sp>
        <p:nvSpPr>
          <p:cNvPr id="6" name="TextBox 5"/>
          <p:cNvSpPr txBox="1"/>
          <p:nvPr/>
        </p:nvSpPr>
        <p:spPr>
          <a:xfrm>
            <a:off x="1752600" y="1143000"/>
            <a:ext cx="8382000" cy="1569660"/>
          </a:xfrm>
          <a:prstGeom prst="rect">
            <a:avLst/>
          </a:prstGeom>
          <a:noFill/>
        </p:spPr>
        <p:txBody>
          <a:bodyPr wrap="square" rtlCol="0">
            <a:spAutoFit/>
          </a:bodyPr>
          <a:lstStyle/>
          <a:p>
            <a:pPr algn="just"/>
            <a:r>
              <a:rPr lang="en-GB" sz="2400" dirty="0">
                <a:latin typeface="Times New Roman" pitchFamily="18" charset="0"/>
                <a:cs typeface="Times New Roman" pitchFamily="18" charset="0"/>
              </a:rPr>
              <a:t>Free-body diagram of the cylinder and the shaft is shown in the Figure below. In the figure the origin of the coordinate systems coincide at the centre of mass G of the cylinder. Thus, the products of inertia are equal to zero. </a:t>
            </a:r>
            <a:endParaRPr lang="en-US" sz="2400" dirty="0">
              <a:latin typeface="Times New Roman" pitchFamily="18" charset="0"/>
              <a:cs typeface="Times New Roman" pitchFamily="18" charset="0"/>
            </a:endParaRP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484" y="2712660"/>
            <a:ext cx="6161317" cy="414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5752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76" y="432960"/>
            <a:ext cx="8229600" cy="914400"/>
          </a:xfrm>
        </p:spPr>
        <p:txBody>
          <a:bodyPr/>
          <a:lstStyle/>
          <a:p>
            <a:r>
              <a:rPr lang="en-US" b="1" dirty="0" smtClean="0">
                <a:latin typeface="Times New Roman" pitchFamily="18" charset="0"/>
                <a:cs typeface="Times New Roman" pitchFamily="18" charset="0"/>
              </a:rPr>
              <a:t>Solution 2 cont’d…</a:t>
            </a:r>
            <a:endParaRPr lang="en-US" b="1" dirty="0">
              <a:latin typeface="Times New Roman" pitchFamily="18" charset="0"/>
              <a:cs typeface="Times New Roman" pitchFamily="18" charset="0"/>
            </a:endParaRPr>
          </a:p>
        </p:txBody>
      </p:sp>
      <p:sp>
        <p:nvSpPr>
          <p:cNvPr id="4" name="TextBox 3"/>
          <p:cNvSpPr txBox="1"/>
          <p:nvPr/>
        </p:nvSpPr>
        <p:spPr>
          <a:xfrm>
            <a:off x="953069" y="1015762"/>
            <a:ext cx="8915401" cy="461665"/>
          </a:xfrm>
          <a:prstGeom prst="rect">
            <a:avLst/>
          </a:prstGeom>
          <a:noFill/>
        </p:spPr>
        <p:txBody>
          <a:bodyPr wrap="square" rtlCol="0">
            <a:spAutoFit/>
          </a:bodyPr>
          <a:lstStyle/>
          <a:p>
            <a:pPr algn="just"/>
            <a:r>
              <a:rPr lang="en-GB" sz="2400" dirty="0">
                <a:latin typeface="Times New Roman" pitchFamily="18" charset="0"/>
                <a:cs typeface="Times New Roman" pitchFamily="18" charset="0"/>
              </a:rPr>
              <a:t>The moments of inertia are:</a:t>
            </a:r>
            <a:endParaRPr lang="en-US" sz="2400" dirty="0">
              <a:latin typeface="Times New Roman" pitchFamily="18" charset="0"/>
              <a:cs typeface="Times New Roman" pitchFamily="18" charset="0"/>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nvPr>
        </p:nvGraphicFramePr>
        <p:xfrm>
          <a:off x="3429000" y="1370527"/>
          <a:ext cx="5334000" cy="1295400"/>
        </p:xfrm>
        <a:graphic>
          <a:graphicData uri="http://schemas.openxmlformats.org/presentationml/2006/ole">
            <mc:AlternateContent xmlns:mc="http://schemas.openxmlformats.org/markup-compatibility/2006">
              <mc:Choice xmlns:v="urn:schemas-microsoft-com:vml" Requires="v">
                <p:oleObj spid="_x0000_s38920" name="Equation" r:id="rId3" imgW="3530520" imgH="812520" progId="Equation.3">
                  <p:embed/>
                </p:oleObj>
              </mc:Choice>
              <mc:Fallback>
                <p:oleObj name="Equation" r:id="rId3" imgW="3530520" imgH="812520" progId="Equation.3">
                  <p:embed/>
                  <p:pic>
                    <p:nvPicPr>
                      <p:cNvPr id="5" name="Object 4"/>
                      <p:cNvPicPr>
                        <a:picLocks noChangeAspect="1" noChangeArrowheads="1"/>
                      </p:cNvPicPr>
                      <p:nvPr/>
                    </p:nvPicPr>
                    <p:blipFill>
                      <a:blip r:embed="rId4"/>
                      <a:srcRect/>
                      <a:stretch>
                        <a:fillRect/>
                      </a:stretch>
                    </p:blipFill>
                    <p:spPr bwMode="auto">
                      <a:xfrm>
                        <a:off x="3429000" y="1370527"/>
                        <a:ext cx="5334000" cy="1295400"/>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nvPr>
        </p:nvGraphicFramePr>
        <p:xfrm>
          <a:off x="2024063" y="2849564"/>
          <a:ext cx="5478462" cy="2408237"/>
        </p:xfrm>
        <a:graphic>
          <a:graphicData uri="http://schemas.openxmlformats.org/presentationml/2006/ole">
            <mc:AlternateContent xmlns:mc="http://schemas.openxmlformats.org/markup-compatibility/2006">
              <mc:Choice xmlns:v="urn:schemas-microsoft-com:vml" Requires="v">
                <p:oleObj spid="_x0000_s38921" name="Equation" r:id="rId5" imgW="3073320" imgH="1307880" progId="Equation.3">
                  <p:embed/>
                </p:oleObj>
              </mc:Choice>
              <mc:Fallback>
                <p:oleObj name="Equation" r:id="rId5" imgW="3073320" imgH="1307880" progId="Equation.3">
                  <p:embed/>
                  <p:pic>
                    <p:nvPicPr>
                      <p:cNvPr id="6" name="Object 5"/>
                      <p:cNvPicPr>
                        <a:picLocks noChangeAspect="1" noChangeArrowheads="1"/>
                      </p:cNvPicPr>
                      <p:nvPr/>
                    </p:nvPicPr>
                    <p:blipFill>
                      <a:blip r:embed="rId6"/>
                      <a:srcRect/>
                      <a:stretch>
                        <a:fillRect/>
                      </a:stretch>
                    </p:blipFill>
                    <p:spPr bwMode="auto">
                      <a:xfrm>
                        <a:off x="2024063" y="2849564"/>
                        <a:ext cx="5478462" cy="2408237"/>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nvPr>
        </p:nvGraphicFramePr>
        <p:xfrm>
          <a:off x="1905000" y="5410200"/>
          <a:ext cx="8150226" cy="1219200"/>
        </p:xfrm>
        <a:graphic>
          <a:graphicData uri="http://schemas.openxmlformats.org/presentationml/2006/ole">
            <mc:AlternateContent xmlns:mc="http://schemas.openxmlformats.org/markup-compatibility/2006">
              <mc:Choice xmlns:v="urn:schemas-microsoft-com:vml" Requires="v">
                <p:oleObj spid="_x0000_s38922" name="Equation" r:id="rId7" imgW="6273720" imgH="736560" progId="Equation.3">
                  <p:embed/>
                </p:oleObj>
              </mc:Choice>
              <mc:Fallback>
                <p:oleObj name="Equation" r:id="rId7" imgW="6273720" imgH="736560" progId="Equation.3">
                  <p:embed/>
                  <p:pic>
                    <p:nvPicPr>
                      <p:cNvPr id="7" name="Object 6"/>
                      <p:cNvPicPr>
                        <a:picLocks noChangeAspect="1" noChangeArrowheads="1"/>
                      </p:cNvPicPr>
                      <p:nvPr/>
                    </p:nvPicPr>
                    <p:blipFill>
                      <a:blip r:embed="rId8"/>
                      <a:srcRect/>
                      <a:stretch>
                        <a:fillRect/>
                      </a:stretch>
                    </p:blipFill>
                    <p:spPr bwMode="auto">
                      <a:xfrm>
                        <a:off x="1905000" y="5410200"/>
                        <a:ext cx="8150226" cy="1219200"/>
                      </a:xfrm>
                      <a:prstGeom prst="rect">
                        <a:avLst/>
                      </a:prstGeom>
                      <a:noFill/>
                    </p:spPr>
                  </p:pic>
                </p:oleObj>
              </mc:Fallback>
            </mc:AlternateContent>
          </a:graphicData>
        </a:graphic>
      </p:graphicFrame>
      <p:sp>
        <p:nvSpPr>
          <p:cNvPr id="9" name="Rectangle 9"/>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921434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80234"/>
            <a:ext cx="8229600" cy="792162"/>
          </a:xfrm>
        </p:spPr>
        <p:txBody>
          <a:bodyPr/>
          <a:lstStyle/>
          <a:p>
            <a:r>
              <a:rPr lang="en-US" b="1" dirty="0">
                <a:latin typeface="Times New Roman" pitchFamily="18" charset="0"/>
                <a:cs typeface="Times New Roman" pitchFamily="18" charset="0"/>
              </a:rPr>
              <a:t>Solution 2 cont’d…</a:t>
            </a:r>
            <a:endParaRPr lang="en-US" dirty="0"/>
          </a:p>
        </p:txBody>
      </p:sp>
      <p:graphicFrame>
        <p:nvGraphicFramePr>
          <p:cNvPr id="4" name="Content Placeholder 3"/>
          <p:cNvGraphicFramePr>
            <a:graphicFrameLocks noGrp="1" noChangeAspect="1"/>
          </p:cNvGraphicFramePr>
          <p:nvPr>
            <p:ph idx="1"/>
            <p:extLst/>
          </p:nvPr>
        </p:nvGraphicFramePr>
        <p:xfrm>
          <a:off x="3581400" y="1143001"/>
          <a:ext cx="5257800" cy="2805113"/>
        </p:xfrm>
        <a:graphic>
          <a:graphicData uri="http://schemas.openxmlformats.org/presentationml/2006/ole">
            <mc:AlternateContent xmlns:mc="http://schemas.openxmlformats.org/markup-compatibility/2006">
              <mc:Choice xmlns:v="urn:schemas-microsoft-com:vml" Requires="v">
                <p:oleObj spid="_x0000_s39942" name="Equation" r:id="rId3" imgW="3060360" imgH="1625400" progId="Equation.3">
                  <p:embed/>
                </p:oleObj>
              </mc:Choice>
              <mc:Fallback>
                <p:oleObj name="Equation" r:id="rId3" imgW="3060360" imgH="1625400" progId="Equation.3">
                  <p:embed/>
                  <p:pic>
                    <p:nvPicPr>
                      <p:cNvPr id="4" name="Content Placeholder 3"/>
                      <p:cNvPicPr>
                        <a:picLocks noGrp="1" noChangeAspect="1" noChangeArrowheads="1"/>
                      </p:cNvPicPr>
                      <p:nvPr/>
                    </p:nvPicPr>
                    <p:blipFill>
                      <a:blip r:embed="rId4"/>
                      <a:srcRect/>
                      <a:stretch>
                        <a:fillRect/>
                      </a:stretch>
                    </p:blipFill>
                    <p:spPr bwMode="auto">
                      <a:xfrm>
                        <a:off x="3581400" y="1143001"/>
                        <a:ext cx="5257800" cy="2805113"/>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nvPr>
        </p:nvGraphicFramePr>
        <p:xfrm>
          <a:off x="3505200" y="4114800"/>
          <a:ext cx="4419600" cy="2514600"/>
        </p:xfrm>
        <a:graphic>
          <a:graphicData uri="http://schemas.openxmlformats.org/presentationml/2006/ole">
            <mc:AlternateContent xmlns:mc="http://schemas.openxmlformats.org/markup-compatibility/2006">
              <mc:Choice xmlns:v="urn:schemas-microsoft-com:vml" Requires="v">
                <p:oleObj spid="_x0000_s39943" name="Equation" r:id="rId5" imgW="2273040" imgH="1460160" progId="Equation.3">
                  <p:embed/>
                </p:oleObj>
              </mc:Choice>
              <mc:Fallback>
                <p:oleObj name="Equation" r:id="rId5" imgW="2273040" imgH="1460160" progId="Equation.3">
                  <p:embed/>
                  <p:pic>
                    <p:nvPicPr>
                      <p:cNvPr id="5" name="Object 4"/>
                      <p:cNvPicPr/>
                      <p:nvPr/>
                    </p:nvPicPr>
                    <p:blipFill>
                      <a:blip r:embed="rId6"/>
                      <a:stretch>
                        <a:fillRect/>
                      </a:stretch>
                    </p:blipFill>
                    <p:spPr>
                      <a:xfrm>
                        <a:off x="3505200" y="4114800"/>
                        <a:ext cx="4419600" cy="2514600"/>
                      </a:xfrm>
                      <a:prstGeom prst="rect">
                        <a:avLst/>
                      </a:prstGeom>
                    </p:spPr>
                  </p:pic>
                </p:oleObj>
              </mc:Fallback>
            </mc:AlternateContent>
          </a:graphicData>
        </a:graphic>
      </p:graphicFrame>
    </p:spTree>
    <p:extLst>
      <p:ext uri="{BB962C8B-B14F-4D97-AF65-F5344CB8AC3E}">
        <p14:creationId xmlns:p14="http://schemas.microsoft.com/office/powerpoint/2010/main" val="22555997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279" y="583721"/>
            <a:ext cx="8229600" cy="914400"/>
          </a:xfrm>
        </p:spPr>
        <p:txBody>
          <a:bodyPr/>
          <a:lstStyle/>
          <a:p>
            <a:r>
              <a:rPr lang="en-US" b="1" dirty="0">
                <a:latin typeface="Times New Roman" pitchFamily="18" charset="0"/>
                <a:cs typeface="Times New Roman" pitchFamily="18" charset="0"/>
              </a:rPr>
              <a:t>Solution 2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109159" y="1900687"/>
                <a:ext cx="8229600" cy="5181600"/>
              </a:xfrm>
            </p:spPr>
            <p:txBody>
              <a:bodyPr>
                <a:normAutofit fontScale="55000" lnSpcReduction="20000"/>
              </a:bodyPr>
              <a:lstStyle/>
              <a:p>
                <a:pPr marL="0" indent="0">
                  <a:buNone/>
                </a:pPr>
                <a:r>
                  <a:rPr lang="en-US" dirty="0" smtClean="0">
                    <a:latin typeface="Times New Roman" pitchFamily="18" charset="0"/>
                    <a:cs typeface="Times New Roman" pitchFamily="18" charset="0"/>
                  </a:rPr>
                  <a:t>From the free body diagram</a:t>
                </a: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b="0" i="1" smtClean="0">
                                  <a:latin typeface="Cambria Math"/>
                                </a:rPr>
                                <m:t>𝐹</m:t>
                              </m:r>
                            </m:e>
                            <m:sub>
                              <m:r>
                                <a:rPr lang="en-US" i="1">
                                  <a:latin typeface="Cambria Math"/>
                                </a:rPr>
                                <m:t>𝑥</m:t>
                              </m:r>
                            </m:sub>
                          </m:sSub>
                          <m:r>
                            <a:rPr lang="en-US" b="0" i="1" smtClean="0">
                              <a:latin typeface="Cambria Math"/>
                            </a:rPr>
                            <m:t>=0;  </m:t>
                          </m:r>
                        </m:e>
                      </m:nary>
                      <m:sSub>
                        <m:sSubPr>
                          <m:ctrlPr>
                            <a:rPr lang="en-US" i="1" smtClean="0">
                              <a:latin typeface="Cambria Math" panose="02040503050406030204" pitchFamily="18" charset="0"/>
                            </a:rPr>
                          </m:ctrlPr>
                        </m:sSubPr>
                        <m:e>
                          <m:r>
                            <a:rPr lang="en-US" b="0" i="1" smtClean="0">
                              <a:latin typeface="Cambria Math"/>
                            </a:rPr>
                            <m:t>𝐴</m:t>
                          </m:r>
                        </m:e>
                        <m:sub>
                          <m:r>
                            <a:rPr lang="en-US" b="0" i="1" smtClean="0">
                              <a:latin typeface="Cambria Math"/>
                            </a:rPr>
                            <m:t>𝑥</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𝐵</m:t>
                          </m:r>
                        </m:e>
                        <m:sub>
                          <m:r>
                            <a:rPr lang="en-US" b="0" i="1" smtClean="0">
                              <a:latin typeface="Cambria Math"/>
                            </a:rPr>
                            <m:t>𝑥</m:t>
                          </m:r>
                        </m:sub>
                      </m:sSub>
                      <m:r>
                        <a:rPr lang="en-US" b="0" i="1" smtClean="0">
                          <a:latin typeface="Cambria Math"/>
                        </a:rPr>
                        <m:t>=0                                                                     ………1</m:t>
                      </m:r>
                    </m:oMath>
                  </m:oMathPara>
                </a14:m>
                <a:endParaRPr lang="en-US" b="0" dirty="0" smtClean="0"/>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a:rPr>
                                <m:t>𝐹</m:t>
                              </m:r>
                            </m:e>
                            <m:sub>
                              <m:r>
                                <a:rPr lang="en-US" b="0" i="1" smtClean="0">
                                  <a:latin typeface="Cambria Math"/>
                                </a:rPr>
                                <m:t>𝑦</m:t>
                              </m:r>
                            </m:sub>
                          </m:sSub>
                          <m:r>
                            <a:rPr lang="en-US" i="1">
                              <a:latin typeface="Cambria Math"/>
                            </a:rPr>
                            <m:t>=0;  </m:t>
                          </m:r>
                        </m:e>
                      </m:nary>
                      <m:sSub>
                        <m:sSubPr>
                          <m:ctrlPr>
                            <a:rPr lang="en-US" i="1" smtClean="0">
                              <a:latin typeface="Cambria Math" panose="02040503050406030204" pitchFamily="18" charset="0"/>
                            </a:rPr>
                          </m:ctrlPr>
                        </m:sSubPr>
                        <m:e>
                          <m:r>
                            <a:rPr lang="en-US" i="1">
                              <a:latin typeface="Cambria Math"/>
                            </a:rPr>
                            <m:t>𝐴</m:t>
                          </m:r>
                        </m:e>
                        <m:sub>
                          <m:r>
                            <a:rPr lang="en-US" b="0" i="1" smtClean="0">
                              <a:latin typeface="Cambria Math"/>
                            </a:rPr>
                            <m:t>𝑦</m:t>
                          </m:r>
                        </m:sub>
                      </m:sSub>
                      <m:r>
                        <a:rPr lang="en-US" i="1">
                          <a:latin typeface="Cambria Math"/>
                        </a:rPr>
                        <m:t>+</m:t>
                      </m:r>
                      <m:r>
                        <a:rPr lang="en-US" i="1">
                          <a:latin typeface="Cambria Math"/>
                        </a:rPr>
                        <m:t>𝑚</m:t>
                      </m:r>
                      <m:sSup>
                        <m:sSupPr>
                          <m:ctrlPr>
                            <a:rPr lang="en-US" i="1">
                              <a:latin typeface="Cambria Math" panose="02040503050406030204" pitchFamily="18" charset="0"/>
                            </a:rPr>
                          </m:ctrlPr>
                        </m:sSupPr>
                        <m:e>
                          <m:r>
                            <a:rPr lang="en-US" i="1">
                              <a:latin typeface="Cambria Math"/>
                              <a:ea typeface="Cambria Math"/>
                            </a:rPr>
                            <m:t>𝜔</m:t>
                          </m:r>
                        </m:e>
                        <m:sup>
                          <m:r>
                            <a:rPr lang="en-US" i="1">
                              <a:latin typeface="Cambria Math"/>
                            </a:rPr>
                            <m:t>2</m:t>
                          </m:r>
                        </m:sup>
                      </m:sSup>
                      <m:r>
                        <a:rPr lang="en-US" b="0" i="1" smtClean="0">
                          <a:latin typeface="Cambria Math"/>
                        </a:rPr>
                        <m:t>𝑟</m:t>
                      </m:r>
                      <m:r>
                        <a:rPr lang="en-US" i="1" smtClean="0">
                          <a:latin typeface="Cambria Math"/>
                        </a:rPr>
                        <m:t>=</m:t>
                      </m:r>
                      <m:r>
                        <a:rPr lang="en-US" b="0" i="1" smtClean="0">
                          <a:latin typeface="Cambria Math"/>
                        </a:rPr>
                        <m:t>0⇒</m:t>
                      </m:r>
                      <m:sSub>
                        <m:sSubPr>
                          <m:ctrlPr>
                            <a:rPr lang="en-US" i="1">
                              <a:latin typeface="Cambria Math" panose="02040503050406030204" pitchFamily="18" charset="0"/>
                            </a:rPr>
                          </m:ctrlPr>
                        </m:sSubPr>
                        <m:e>
                          <m:r>
                            <a:rPr lang="en-US" i="1">
                              <a:latin typeface="Cambria Math"/>
                            </a:rPr>
                            <m:t>𝐴</m:t>
                          </m:r>
                        </m:e>
                        <m:sub>
                          <m:r>
                            <a:rPr lang="en-US" i="1">
                              <a:latin typeface="Cambria Math"/>
                            </a:rPr>
                            <m:t>𝑦</m:t>
                          </m:r>
                        </m:sub>
                      </m:sSub>
                      <m:r>
                        <a:rPr lang="en-US" b="0" i="1" smtClean="0">
                          <a:latin typeface="Cambria Math"/>
                        </a:rPr>
                        <m:t>=−10</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0" i="1" smtClean="0">
                                  <a:latin typeface="Cambria Math"/>
                                  <a:ea typeface="Cambria Math"/>
                                </a:rPr>
                                <m:t>3</m:t>
                              </m:r>
                            </m:e>
                            <m:sup>
                              <m:r>
                                <a:rPr lang="en-US" i="1">
                                  <a:latin typeface="Cambria Math"/>
                                </a:rPr>
                                <m:t>2</m:t>
                              </m:r>
                            </m:sup>
                          </m:sSup>
                        </m:e>
                      </m:d>
                      <m:r>
                        <m:rPr>
                          <m:sty m:val="p"/>
                        </m:rPr>
                        <a:rPr lang="en-US" b="0" i="0" smtClean="0">
                          <a:latin typeface="Cambria Math"/>
                        </a:rPr>
                        <m:t>x</m:t>
                      </m:r>
                      <m:r>
                        <a:rPr lang="en-US" b="0" i="1" smtClean="0">
                          <a:latin typeface="Cambria Math"/>
                        </a:rPr>
                        <m:t>0.5=−45 </m:t>
                      </m:r>
                      <m:r>
                        <a:rPr lang="en-US" b="0" i="1" smtClean="0">
                          <a:latin typeface="Cambria Math"/>
                        </a:rPr>
                        <m:t>𝑁</m:t>
                      </m:r>
                      <m:r>
                        <a:rPr lang="en-US" i="1">
                          <a:latin typeface="Cambria Math"/>
                        </a:rPr>
                        <m:t>………</m:t>
                      </m:r>
                      <m:r>
                        <a:rPr lang="en-US" b="0" i="1" smtClean="0">
                          <a:latin typeface="Cambria Math"/>
                        </a:rPr>
                        <m:t>2</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a:rPr>
                                    <m:t>𝐹</m:t>
                                  </m:r>
                                </m:e>
                                <m:sub>
                                  <m:r>
                                    <a:rPr lang="en-US" b="0" i="1" smtClean="0">
                                      <a:latin typeface="Cambria Math"/>
                                    </a:rPr>
                                    <m:t>𝑧</m:t>
                                  </m:r>
                                </m:sub>
                              </m:sSub>
                              <m:r>
                                <a:rPr lang="en-US" i="1">
                                  <a:latin typeface="Cambria Math"/>
                                </a:rPr>
                                <m:t>=0;  </m:t>
                              </m:r>
                            </m:e>
                          </m:nary>
                          <m:r>
                            <a:rPr lang="en-US" i="1">
                              <a:latin typeface="Cambria Math"/>
                            </a:rPr>
                            <m:t>𝐴</m:t>
                          </m:r>
                        </m:e>
                        <m:sub>
                          <m:r>
                            <a:rPr lang="en-US" b="0" i="1" smtClean="0">
                              <a:latin typeface="Cambria Math"/>
                            </a:rPr>
                            <m:t>𝑧</m:t>
                          </m:r>
                        </m:sub>
                      </m:sSub>
                      <m:r>
                        <a:rPr lang="en-US" i="1">
                          <a:latin typeface="Cambria Math"/>
                        </a:rPr>
                        <m:t>+</m:t>
                      </m:r>
                      <m:sSub>
                        <m:sSubPr>
                          <m:ctrlPr>
                            <a:rPr lang="en-US" i="1">
                              <a:latin typeface="Cambria Math" panose="02040503050406030204" pitchFamily="18" charset="0"/>
                            </a:rPr>
                          </m:ctrlPr>
                        </m:sSubPr>
                        <m:e>
                          <m:r>
                            <a:rPr lang="en-US" i="1">
                              <a:latin typeface="Cambria Math"/>
                            </a:rPr>
                            <m:t>𝐵</m:t>
                          </m:r>
                        </m:e>
                        <m:sub>
                          <m:r>
                            <a:rPr lang="en-US" b="0" i="1" smtClean="0">
                              <a:latin typeface="Cambria Math"/>
                            </a:rPr>
                            <m:t>𝑧</m:t>
                          </m:r>
                        </m:sub>
                      </m:sSub>
                      <m:r>
                        <a:rPr lang="en-US" i="1">
                          <a:latin typeface="Cambria Math"/>
                        </a:rPr>
                        <m:t>=</m:t>
                      </m:r>
                      <m:r>
                        <a:rPr lang="en-US" b="0" i="1" smtClean="0">
                          <a:latin typeface="Cambria Math"/>
                        </a:rPr>
                        <m:t>98.1                                                                 </m:t>
                      </m:r>
                      <m:r>
                        <a:rPr lang="en-US" i="1">
                          <a:latin typeface="Cambria Math"/>
                        </a:rPr>
                        <m:t>………</m:t>
                      </m:r>
                      <m:r>
                        <a:rPr lang="en-US" b="0" i="1" smtClean="0">
                          <a:latin typeface="Cambria Math"/>
                        </a:rPr>
                        <m:t>3</m:t>
                      </m:r>
                    </m:oMath>
                  </m:oMathPara>
                </a14:m>
                <a:endParaRPr lang="en-US" dirty="0"/>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b="0" i="1" smtClean="0">
                                  <a:latin typeface="Cambria Math"/>
                                </a:rPr>
                                <m:t>𝑀</m:t>
                              </m:r>
                            </m:e>
                            <m:sub>
                              <m:r>
                                <a:rPr lang="en-US" i="1">
                                  <a:latin typeface="Cambria Math"/>
                                </a:rPr>
                                <m:t>𝑥</m:t>
                              </m:r>
                            </m:sub>
                          </m:sSub>
                          <m:r>
                            <a:rPr lang="en-US" i="1">
                              <a:latin typeface="Cambria Math"/>
                            </a:rPr>
                            <m:t>=0;  </m:t>
                          </m:r>
                        </m:e>
                      </m:nary>
                      <m:sSub>
                        <m:sSubPr>
                          <m:ctrlPr>
                            <a:rPr lang="en-US" i="1">
                              <a:latin typeface="Cambria Math" panose="02040503050406030204" pitchFamily="18" charset="0"/>
                            </a:rPr>
                          </m:ctrlPr>
                        </m:sSubPr>
                        <m:e>
                          <m:r>
                            <a:rPr lang="en-US" b="0" i="1" smtClean="0">
                              <a:latin typeface="Cambria Math"/>
                            </a:rPr>
                            <m:t>0.5(</m:t>
                          </m:r>
                          <m:r>
                            <a:rPr lang="en-US" b="0" i="1" smtClean="0">
                              <a:latin typeface="Cambria Math"/>
                            </a:rPr>
                            <m:t>𝐵</m:t>
                          </m:r>
                        </m:e>
                        <m:sub>
                          <m:r>
                            <a:rPr lang="en-US" b="0" i="1" smtClean="0">
                              <a:latin typeface="Cambria Math"/>
                            </a:rPr>
                            <m:t>𝑧</m:t>
                          </m:r>
                        </m:sub>
                      </m:sSub>
                      <m:r>
                        <a:rPr lang="en-US" b="0" i="1" smtClean="0">
                          <a:latin typeface="Cambria Math"/>
                        </a:rPr>
                        <m:t>−</m:t>
                      </m:r>
                      <m:sSub>
                        <m:sSubPr>
                          <m:ctrlPr>
                            <a:rPr lang="en-US" i="1">
                              <a:latin typeface="Cambria Math" panose="02040503050406030204" pitchFamily="18" charset="0"/>
                            </a:rPr>
                          </m:ctrlPr>
                        </m:sSubPr>
                        <m:e>
                          <m:r>
                            <a:rPr lang="en-US" b="0" i="1" smtClean="0">
                              <a:latin typeface="Cambria Math"/>
                            </a:rPr>
                            <m:t>𝐴</m:t>
                          </m:r>
                        </m:e>
                        <m:sub>
                          <m:r>
                            <a:rPr lang="en-US" b="0" i="1" smtClean="0">
                              <a:latin typeface="Cambria Math"/>
                            </a:rPr>
                            <m:t>𝑧</m:t>
                          </m:r>
                        </m:sub>
                      </m:sSub>
                      <m:r>
                        <a:rPr lang="en-US" b="0" i="1" smtClean="0">
                          <a:latin typeface="Cambria Math"/>
                        </a:rPr>
                        <m:t>)</m:t>
                      </m:r>
                      <m:r>
                        <a:rPr lang="en-US" i="1">
                          <a:latin typeface="Cambria Math"/>
                        </a:rPr>
                        <m:t>=</m:t>
                      </m:r>
                      <m:r>
                        <a:rPr lang="en-US" b="0" i="1" smtClean="0">
                          <a:latin typeface="Cambria Math"/>
                        </a:rPr>
                        <m:t>−3.6                                                    </m:t>
                      </m:r>
                      <m:r>
                        <a:rPr lang="en-US" i="1">
                          <a:latin typeface="Cambria Math"/>
                        </a:rPr>
                        <m:t>………</m:t>
                      </m:r>
                      <m:r>
                        <a:rPr lang="en-US" b="0" i="1" smtClean="0">
                          <a:latin typeface="Cambria Math"/>
                        </a:rPr>
                        <m:t>4</m:t>
                      </m:r>
                    </m:oMath>
                  </m:oMathPara>
                </a14:m>
                <a:endParaRPr lang="en-US" dirty="0"/>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a:rPr>
                                <m:t>𝑀</m:t>
                              </m:r>
                            </m:e>
                            <m:sub>
                              <m:r>
                                <a:rPr lang="en-US" b="0" i="1" smtClean="0">
                                  <a:latin typeface="Cambria Math"/>
                                </a:rPr>
                                <m:t>𝑦</m:t>
                              </m:r>
                            </m:sub>
                          </m:sSub>
                          <m:r>
                            <a:rPr lang="en-US" i="1">
                              <a:latin typeface="Cambria Math"/>
                            </a:rPr>
                            <m:t>=0;  </m:t>
                          </m:r>
                        </m:e>
                      </m:nary>
                      <m:r>
                        <a:rPr lang="en-US" b="0" i="1" smtClean="0">
                          <a:latin typeface="Cambria Math"/>
                        </a:rPr>
                        <m:t>0</m:t>
                      </m:r>
                      <m:r>
                        <a:rPr lang="en-US" i="1">
                          <a:latin typeface="Cambria Math"/>
                        </a:rPr>
                        <m:t>=0</m:t>
                      </m:r>
                      <m:r>
                        <a:rPr lang="en-US" b="0" i="1" smtClean="0">
                          <a:latin typeface="Cambria Math"/>
                        </a:rPr>
                        <m:t>                                                                                 </m:t>
                      </m:r>
                      <m:r>
                        <a:rPr lang="en-US" i="1">
                          <a:latin typeface="Cambria Math"/>
                        </a:rPr>
                        <m:t>………</m:t>
                      </m:r>
                      <m:r>
                        <a:rPr lang="en-US" b="0" i="1" smtClean="0">
                          <a:latin typeface="Cambria Math"/>
                        </a:rPr>
                        <m:t>5</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b="0" i="1" smtClean="0">
                                      <a:latin typeface="Cambria Math"/>
                                    </a:rPr>
                                    <m:t>𝑀</m:t>
                                  </m:r>
                                </m:e>
                                <m:sub>
                                  <m:r>
                                    <a:rPr lang="en-US" b="0" i="1" smtClean="0">
                                      <a:latin typeface="Cambria Math"/>
                                    </a:rPr>
                                    <m:t>𝑧</m:t>
                                  </m:r>
                                </m:sub>
                              </m:sSub>
                              <m:r>
                                <a:rPr lang="en-US" i="1">
                                  <a:latin typeface="Cambria Math"/>
                                </a:rPr>
                                <m:t>=0;  </m:t>
                              </m:r>
                            </m:e>
                          </m:nary>
                          <m:r>
                            <a:rPr lang="en-US" i="1">
                              <a:latin typeface="Cambria Math"/>
                            </a:rPr>
                            <m:t>𝐴</m:t>
                          </m:r>
                        </m:e>
                        <m:sub>
                          <m:r>
                            <a:rPr lang="en-US" i="1">
                              <a:latin typeface="Cambria Math"/>
                            </a:rPr>
                            <m:t>𝑥</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𝐵</m:t>
                          </m:r>
                        </m:e>
                        <m:sub>
                          <m:r>
                            <a:rPr lang="en-US" i="1">
                              <a:latin typeface="Cambria Math"/>
                            </a:rPr>
                            <m:t>𝑥</m:t>
                          </m:r>
                        </m:sub>
                      </m:sSub>
                      <m:r>
                        <a:rPr lang="en-US" i="1">
                          <a:latin typeface="Cambria Math"/>
                        </a:rPr>
                        <m:t>=0</m:t>
                      </m:r>
                      <m:r>
                        <a:rPr lang="en-US" b="0" i="1" smtClean="0">
                          <a:latin typeface="Cambria Math"/>
                        </a:rPr>
                        <m:t>                                                                    </m:t>
                      </m:r>
                      <m:r>
                        <a:rPr lang="en-US" i="1">
                          <a:latin typeface="Cambria Math"/>
                        </a:rPr>
                        <m:t>………</m:t>
                      </m:r>
                      <m:r>
                        <a:rPr lang="en-US" b="0" i="1" smtClean="0">
                          <a:latin typeface="Cambria Math"/>
                        </a:rPr>
                        <m:t>6</m:t>
                      </m:r>
                    </m:oMath>
                  </m:oMathPara>
                </a14:m>
                <a:endParaRPr lang="en-US" dirty="0"/>
              </a:p>
              <a:p>
                <a:pPr marL="0" indent="0">
                  <a:buNone/>
                </a:pPr>
                <a:r>
                  <a:rPr lang="en-US" dirty="0" smtClean="0">
                    <a:latin typeface="Times New Roman" pitchFamily="18" charset="0"/>
                    <a:cs typeface="Times New Roman" pitchFamily="18" charset="0"/>
                  </a:rPr>
                  <a:t>Solving these equations simultaneously, we obtain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𝐴</m:t>
                          </m:r>
                        </m:e>
                        <m:sub>
                          <m:r>
                            <a:rPr lang="en-US" i="1">
                              <a:latin typeface="Cambria Math"/>
                            </a:rPr>
                            <m:t>𝑥</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𝐵</m:t>
                          </m:r>
                        </m:e>
                        <m:sub>
                          <m:r>
                            <a:rPr lang="en-US" i="1">
                              <a:latin typeface="Cambria Math"/>
                            </a:rPr>
                            <m:t>𝑥</m:t>
                          </m:r>
                        </m:sub>
                      </m:sSub>
                      <m:r>
                        <a:rPr lang="en-US" b="0" i="0" smtClean="0">
                          <a:latin typeface="Cambria Math"/>
                        </a:rPr>
                        <m:t>=0</m:t>
                      </m:r>
                    </m:oMath>
                  </m:oMathPara>
                </a14:m>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𝐴</m:t>
                          </m:r>
                        </m:e>
                        <m:sub>
                          <m:r>
                            <a:rPr lang="en-US" b="0" i="1" smtClean="0">
                              <a:latin typeface="Cambria Math"/>
                            </a:rPr>
                            <m:t>𝑧</m:t>
                          </m:r>
                        </m:sub>
                      </m:sSub>
                      <m:r>
                        <a:rPr lang="en-US" i="1">
                          <a:latin typeface="Cambria Math"/>
                        </a:rPr>
                        <m:t>=52.65</m:t>
                      </m:r>
                      <m:r>
                        <a:rPr lang="en-US" b="0" i="1" smtClean="0">
                          <a:latin typeface="Cambria Math"/>
                        </a:rPr>
                        <m:t> </m:t>
                      </m:r>
                      <m:r>
                        <a:rPr lang="en-US" i="1">
                          <a:latin typeface="Cambria Math"/>
                        </a:rPr>
                        <m:t>𝑁</m:t>
                      </m:r>
                      <m:r>
                        <a:rPr lang="en-US" i="1">
                          <a:latin typeface="Cambria Math"/>
                        </a:rPr>
                        <m:t>;</m:t>
                      </m:r>
                      <m:sSub>
                        <m:sSubPr>
                          <m:ctrlPr>
                            <a:rPr lang="en-US" i="1">
                              <a:latin typeface="Cambria Math" panose="02040503050406030204" pitchFamily="18" charset="0"/>
                            </a:rPr>
                          </m:ctrlPr>
                        </m:sSubPr>
                        <m:e>
                          <m:r>
                            <a:rPr lang="en-US" i="1">
                              <a:latin typeface="Cambria Math"/>
                            </a:rPr>
                            <m:t>𝐵</m:t>
                          </m:r>
                        </m:e>
                        <m:sub>
                          <m:r>
                            <a:rPr lang="en-US" b="0" i="1" smtClean="0">
                              <a:latin typeface="Cambria Math"/>
                            </a:rPr>
                            <m:t>𝑧</m:t>
                          </m:r>
                        </m:sub>
                      </m:sSub>
                      <m:r>
                        <a:rPr lang="en-US" i="1">
                          <a:latin typeface="Cambria Math"/>
                        </a:rPr>
                        <m:t>=45.45</m:t>
                      </m:r>
                      <m:r>
                        <a:rPr lang="en-US" b="0" i="1" smtClean="0">
                          <a:latin typeface="Cambria Math"/>
                        </a:rPr>
                        <m:t> </m:t>
                      </m:r>
                      <m:r>
                        <a:rPr lang="en-US" i="1">
                          <a:latin typeface="Cambria Math"/>
                        </a:rPr>
                        <m:t>𝑁</m:t>
                      </m:r>
                    </m:oMath>
                  </m:oMathPara>
                </a14:m>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𝐴</m:t>
                          </m:r>
                        </m:e>
                        <m:sub>
                          <m:r>
                            <a:rPr lang="en-US" b="0" i="1" smtClean="0">
                              <a:latin typeface="Cambria Math"/>
                            </a:rPr>
                            <m:t>𝑦</m:t>
                          </m:r>
                        </m:sub>
                      </m:sSub>
                      <m:r>
                        <a:rPr lang="en-US" b="0" i="1" smtClean="0">
                          <a:latin typeface="Cambria Math"/>
                        </a:rPr>
                        <m:t>=−45 </m:t>
                      </m:r>
                      <m:r>
                        <a:rPr lang="en-US" b="0" i="1" smtClean="0">
                          <a:latin typeface="Cambria Math"/>
                        </a:rPr>
                        <m:t>𝑁</m:t>
                      </m:r>
                    </m:oMath>
                  </m:oMathPara>
                </a14:m>
                <a:endParaRPr lang="en-US" dirty="0" smtClean="0">
                  <a:latin typeface="Times New Roman" pitchFamily="18" charset="0"/>
                  <a:cs typeface="Times New Roman" pitchFamily="18" charset="0"/>
                </a:endParaRPr>
              </a:p>
              <a:p>
                <a:pPr marL="0" indent="0">
                  <a:buNone/>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109159" y="1900687"/>
                <a:ext cx="8229600" cy="5181600"/>
              </a:xfrm>
              <a:blipFill>
                <a:blip r:embed="rId2"/>
                <a:stretch>
                  <a:fillRect l="-296" t="-12706"/>
                </a:stretch>
              </a:blipFill>
            </p:spPr>
            <p:txBody>
              <a:bodyPr/>
              <a:lstStyle/>
              <a:p>
                <a:r>
                  <a:rPr lang="en-US">
                    <a:noFill/>
                  </a:rPr>
                  <a:t> </a:t>
                </a:r>
              </a:p>
            </p:txBody>
          </p:sp>
        </mc:Fallback>
      </mc:AlternateContent>
    </p:spTree>
    <p:extLst>
      <p:ext uri="{BB962C8B-B14F-4D97-AF65-F5344CB8AC3E}">
        <p14:creationId xmlns:p14="http://schemas.microsoft.com/office/powerpoint/2010/main" val="17732075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47" y="359669"/>
            <a:ext cx="8229600" cy="990600"/>
          </a:xfrm>
        </p:spPr>
        <p:txBody>
          <a:bodyPr/>
          <a:lstStyle/>
          <a:p>
            <a:r>
              <a:rPr lang="en-US" b="1" dirty="0">
                <a:latin typeface="Times New Roman" pitchFamily="18" charset="0"/>
                <a:cs typeface="Times New Roman" pitchFamily="18" charset="0"/>
              </a:rPr>
              <a:t>GYROSCOPIC MOTION</a:t>
            </a:r>
            <a:endParaRPr lang="en-US" dirty="0"/>
          </a:p>
        </p:txBody>
      </p:sp>
      <p:pic>
        <p:nvPicPr>
          <p:cNvPr id="522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3354" y="1719600"/>
            <a:ext cx="2971800" cy="3032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161" y="1542693"/>
            <a:ext cx="2743200" cy="309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1" y="1542694"/>
            <a:ext cx="277177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819275" y="914401"/>
            <a:ext cx="8458200" cy="646331"/>
          </a:xfrm>
          <a:prstGeom prst="rect">
            <a:avLst/>
          </a:prstGeom>
        </p:spPr>
        <p:txBody>
          <a:bodyPr wrap="square">
            <a:spAutoFit/>
          </a:bodyPr>
          <a:lstStyle/>
          <a:p>
            <a:r>
              <a:rPr lang="en-US" dirty="0">
                <a:latin typeface="Times New Roman" pitchFamily="18" charset="0"/>
                <a:cs typeface="Times New Roman" pitchFamily="18" charset="0"/>
              </a:rPr>
              <a:t>For a body rotating about a fixed point, the axis of rotation will always  pass through the fixed point, but the body's orientation will not remain </a:t>
            </a:r>
            <a:r>
              <a:rPr lang="en-US" dirty="0">
                <a:latin typeface="Times New Roman" pitchFamily="18" charset="0"/>
                <a:cs typeface="Times New Roman" pitchFamily="18" charset="0"/>
              </a:rPr>
              <a:t>fixed.</a:t>
            </a:r>
            <a:endParaRPr lang="en-US" dirty="0">
              <a:latin typeface="Times New Roman" pitchFamily="18" charset="0"/>
              <a:cs typeface="Times New Roman" pitchFamily="18" charset="0"/>
            </a:endParaRPr>
          </a:p>
        </p:txBody>
      </p:sp>
      <p:sp>
        <p:nvSpPr>
          <p:cNvPr id="6" name="TextBox 5"/>
          <p:cNvSpPr txBox="1"/>
          <p:nvPr/>
        </p:nvSpPr>
        <p:spPr>
          <a:xfrm>
            <a:off x="1543051" y="2918847"/>
            <a:ext cx="1344151" cy="338554"/>
          </a:xfrm>
          <a:prstGeom prst="rect">
            <a:avLst/>
          </a:prstGeom>
          <a:noFill/>
        </p:spPr>
        <p:txBody>
          <a:bodyPr wrap="none" rtlCol="0">
            <a:spAutoFit/>
          </a:bodyPr>
          <a:lstStyle/>
          <a:p>
            <a:r>
              <a:rPr lang="en-US" sz="1600" dirty="0"/>
              <a:t>(a) Precession</a:t>
            </a:r>
            <a:endParaRPr lang="en-US" sz="1600" dirty="0"/>
          </a:p>
        </p:txBody>
      </p:sp>
      <p:sp>
        <p:nvSpPr>
          <p:cNvPr id="17" name="TextBox 16"/>
          <p:cNvSpPr txBox="1"/>
          <p:nvPr/>
        </p:nvSpPr>
        <p:spPr>
          <a:xfrm>
            <a:off x="4314826" y="2918847"/>
            <a:ext cx="1198149" cy="338554"/>
          </a:xfrm>
          <a:prstGeom prst="rect">
            <a:avLst/>
          </a:prstGeom>
          <a:noFill/>
        </p:spPr>
        <p:txBody>
          <a:bodyPr wrap="none" rtlCol="0">
            <a:spAutoFit/>
          </a:bodyPr>
          <a:lstStyle/>
          <a:p>
            <a:r>
              <a:rPr lang="en-US" sz="1600" dirty="0"/>
              <a:t>(b) Nutation</a:t>
            </a:r>
            <a:endParaRPr lang="en-US" sz="1600" dirty="0"/>
          </a:p>
        </p:txBody>
      </p:sp>
      <p:sp>
        <p:nvSpPr>
          <p:cNvPr id="18" name="TextBox 17"/>
          <p:cNvSpPr txBox="1"/>
          <p:nvPr/>
        </p:nvSpPr>
        <p:spPr>
          <a:xfrm>
            <a:off x="7648575" y="2934236"/>
            <a:ext cx="721672" cy="307777"/>
          </a:xfrm>
          <a:prstGeom prst="rect">
            <a:avLst/>
          </a:prstGeom>
          <a:noFill/>
        </p:spPr>
        <p:txBody>
          <a:bodyPr wrap="none" rtlCol="0">
            <a:spAutoFit/>
          </a:bodyPr>
          <a:lstStyle/>
          <a:p>
            <a:r>
              <a:rPr lang="en-US" sz="1400" dirty="0"/>
              <a:t>(c) Spin</a:t>
            </a:r>
            <a:endParaRPr lang="en-US" sz="1400" dirty="0"/>
          </a:p>
        </p:txBody>
      </p:sp>
      <mc:AlternateContent xmlns:mc="http://schemas.openxmlformats.org/markup-compatibility/2006">
        <mc:Choice xmlns:a14="http://schemas.microsoft.com/office/drawing/2010/main" Requires="a14">
          <p:sp>
            <p:nvSpPr>
              <p:cNvPr id="19" name="TextBox 18"/>
              <p:cNvSpPr txBox="1"/>
              <p:nvPr/>
            </p:nvSpPr>
            <p:spPr>
              <a:xfrm>
                <a:off x="1801555" y="4447818"/>
                <a:ext cx="2257425" cy="2664704"/>
              </a:xfrm>
              <a:prstGeom prst="rect">
                <a:avLst/>
              </a:prstGeom>
              <a:noFill/>
            </p:spPr>
            <p:txBody>
              <a:bodyPr wrap="square" rtlCol="0">
                <a:spAutoFit/>
              </a:bodyPr>
              <a:lstStyle/>
              <a:p>
                <a:endParaRPr lang="en-US" dirty="0"/>
              </a:p>
              <a:p>
                <a:r>
                  <a:rPr lang="en-US" dirty="0"/>
                  <a:t>From (a)</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ea typeface="Cambria Math"/>
                            </a:rPr>
                            <m:t>𝑧</m:t>
                          </m:r>
                          <m:r>
                            <a:rPr lang="en-US" i="1">
                              <a:latin typeface="Cambria Math"/>
                            </a:rPr>
                            <m:t>′</m:t>
                          </m:r>
                        </m:sub>
                      </m:sSub>
                      <m:r>
                        <a:rPr lang="en-US" i="1">
                          <a:latin typeface="Cambria Math"/>
                        </a:rPr>
                        <m:t>=</m:t>
                      </m:r>
                      <m:acc>
                        <m:accPr>
                          <m:chr m:val="̇"/>
                          <m:ctrlPr>
                            <a:rPr lang="en-US" i="1">
                              <a:latin typeface="Cambria Math" panose="02040503050406030204" pitchFamily="18" charset="0"/>
                            </a:rPr>
                          </m:ctrlPr>
                        </m:accPr>
                        <m:e>
                          <m:r>
                            <m:rPr>
                              <m:sty m:val="p"/>
                            </m:rPr>
                            <a:rPr lang="en-US" i="1">
                              <a:latin typeface="Cambria Math"/>
                              <a:ea typeface="Cambria Math"/>
                            </a:rPr>
                            <m:t>ϕ</m:t>
                          </m:r>
                        </m:e>
                      </m:acc>
                    </m:oMath>
                  </m:oMathPara>
                </a14:m>
                <a:endParaRPr lang="en-US" dirty="0"/>
              </a:p>
              <a:p>
                <a:r>
                  <a:rPr lang="en-US" dirty="0"/>
                  <a:t>From </a:t>
                </a:r>
                <a:r>
                  <a:rPr lang="en-US" dirty="0"/>
                  <a:t>(b)</a:t>
                </a:r>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rPr>
                            <m:t>𝑥</m:t>
                          </m:r>
                          <m:r>
                            <a:rPr lang="en-US" i="1">
                              <a:latin typeface="Cambria Math"/>
                            </a:rPr>
                            <m:t>′′</m:t>
                          </m:r>
                        </m:sub>
                      </m:sSub>
                      <m:r>
                        <a:rPr lang="en-US" i="1">
                          <a:latin typeface="Cambria Math"/>
                        </a:rPr>
                        <m:t>=</m:t>
                      </m:r>
                      <m:acc>
                        <m:accPr>
                          <m:chr m:val="̇"/>
                          <m:ctrlPr>
                            <a:rPr lang="en-US" i="1">
                              <a:latin typeface="Cambria Math" panose="02040503050406030204" pitchFamily="18" charset="0"/>
                            </a:rPr>
                          </m:ctrlPr>
                        </m:accPr>
                        <m:e>
                          <m:r>
                            <a:rPr lang="en-US" i="1">
                              <a:latin typeface="Cambria Math"/>
                              <a:ea typeface="Cambria Math"/>
                            </a:rPr>
                            <m:t>𝜃</m:t>
                          </m:r>
                        </m:e>
                      </m:acc>
                      <m:r>
                        <a:rPr lang="en-US">
                          <a:latin typeface="Cambria Math"/>
                          <a:ea typeface="Cambria Math"/>
                        </a:rPr>
                        <m:t>;</m:t>
                      </m:r>
                    </m:oMath>
                  </m:oMathPara>
                </a14:m>
                <a:endParaRPr lang="en-US" dirty="0">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rPr>
                            <m:t>𝑦</m:t>
                          </m:r>
                          <m:r>
                            <a:rPr lang="en-US" i="1">
                              <a:latin typeface="Cambria Math"/>
                            </a:rPr>
                            <m:t>′′</m:t>
                          </m:r>
                        </m:sub>
                      </m:sSub>
                      <m:r>
                        <a:rPr lang="en-US" i="1">
                          <a:latin typeface="Cambria Math"/>
                        </a:rPr>
                        <m:t>=</m:t>
                      </m:r>
                      <m:acc>
                        <m:accPr>
                          <m:chr m:val="̇"/>
                          <m:ctrlPr>
                            <a:rPr lang="en-US" i="1">
                              <a:latin typeface="Cambria Math" panose="02040503050406030204" pitchFamily="18" charset="0"/>
                            </a:rPr>
                          </m:ctrlPr>
                        </m:accPr>
                        <m:e>
                          <m:r>
                            <m:rPr>
                              <m:sty m:val="p"/>
                            </m:rPr>
                            <a:rPr lang="el-GR" i="1">
                              <a:latin typeface="Cambria Math"/>
                            </a:rPr>
                            <m:t>ϕ</m:t>
                          </m:r>
                        </m:e>
                      </m:acc>
                      <m:r>
                        <a:rPr lang="en-US" i="1">
                          <a:latin typeface="Cambria Math"/>
                          <a:ea typeface="Cambria Math"/>
                        </a:rPr>
                        <m:t>𝑠𝑖𝑛</m:t>
                      </m:r>
                      <m:r>
                        <a:rPr lang="en-US" i="1">
                          <a:latin typeface="Cambria Math"/>
                          <a:ea typeface="Cambria Math"/>
                          <a:sym typeface="UniversalMath1 BT"/>
                        </a:rPr>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ea typeface="Cambria Math"/>
                            </a:rPr>
                            <m:t>𝑧</m:t>
                          </m:r>
                          <m:r>
                            <a:rPr lang="en-US" i="1">
                              <a:latin typeface="Cambria Math"/>
                            </a:rPr>
                            <m:t>′′</m:t>
                          </m:r>
                        </m:sub>
                      </m:sSub>
                      <m:r>
                        <a:rPr lang="en-US" i="1">
                          <a:latin typeface="Cambria Math"/>
                        </a:rPr>
                        <m:t>=</m:t>
                      </m:r>
                      <m:acc>
                        <m:accPr>
                          <m:chr m:val="̇"/>
                          <m:ctrlPr>
                            <a:rPr lang="en-US" i="1">
                              <a:latin typeface="Cambria Math" panose="02040503050406030204" pitchFamily="18" charset="0"/>
                            </a:rPr>
                          </m:ctrlPr>
                        </m:accPr>
                        <m:e>
                          <m:r>
                            <m:rPr>
                              <m:sty m:val="p"/>
                            </m:rPr>
                            <a:rPr lang="el-GR" i="1">
                              <a:latin typeface="Cambria Math"/>
                            </a:rPr>
                            <m:t>ϕ</m:t>
                          </m:r>
                        </m:e>
                      </m:acc>
                      <m:r>
                        <a:rPr lang="en-US" i="1">
                          <a:latin typeface="Cambria Math"/>
                        </a:rPr>
                        <m:t>𝑐𝑜𝑠</m:t>
                      </m:r>
                      <m:r>
                        <a:rPr lang="en-US" i="1">
                          <a:latin typeface="Cambria Math"/>
                          <a:ea typeface="Cambria Math"/>
                          <a:sym typeface="UniversalMath1 BT"/>
                        </a:rPr>
                        <m:t></m:t>
                      </m:r>
                    </m:oMath>
                  </m:oMathPara>
                </a14:m>
                <a:endParaRPr lang="en-US" dirty="0"/>
              </a:p>
              <a:p>
                <a:endParaRPr lang="en-US" dirty="0"/>
              </a:p>
              <a:p>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1801555" y="4447818"/>
                <a:ext cx="2257425" cy="2664704"/>
              </a:xfrm>
              <a:prstGeom prst="rect">
                <a:avLst/>
              </a:prstGeom>
              <a:blipFill>
                <a:blip r:embed="rId5"/>
                <a:stretch>
                  <a:fillRect l="-2432"/>
                </a:stretch>
              </a:blipFill>
            </p:spPr>
            <p:txBody>
              <a:bodyPr/>
              <a:lstStyle/>
              <a:p>
                <a:r>
                  <a:rPr lang="en-US">
                    <a:noFill/>
                  </a:rPr>
                  <a:t> </a:t>
                </a:r>
              </a:p>
            </p:txBody>
          </p:sp>
        </mc:Fallback>
      </mc:AlternateContent>
      <p:sp>
        <p:nvSpPr>
          <p:cNvPr id="8" name="Rectangle 7"/>
          <p:cNvSpPr/>
          <p:nvPr/>
        </p:nvSpPr>
        <p:spPr>
          <a:xfrm>
            <a:off x="4965843" y="4752518"/>
            <a:ext cx="964816" cy="369332"/>
          </a:xfrm>
          <a:prstGeom prst="rect">
            <a:avLst/>
          </a:prstGeom>
        </p:spPr>
        <p:txBody>
          <a:bodyPr wrap="none">
            <a:spAutoFit/>
          </a:bodyPr>
          <a:lstStyle/>
          <a:p>
            <a:r>
              <a:rPr lang="en-US" dirty="0"/>
              <a:t>From </a:t>
            </a:r>
            <a:r>
              <a:rPr lang="en-US" dirty="0"/>
              <a:t>(c)</a:t>
            </a:r>
            <a:endParaRPr lang="en-US" dirty="0"/>
          </a:p>
        </p:txBody>
      </p:sp>
      <p:pic>
        <p:nvPicPr>
          <p:cNvPr id="522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1400" y="5175906"/>
            <a:ext cx="2534555" cy="144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5711085" y="5933422"/>
            <a:ext cx="447558" cy="369332"/>
          </a:xfrm>
          <a:prstGeom prst="rect">
            <a:avLst/>
          </a:prstGeom>
          <a:noFill/>
        </p:spPr>
        <p:txBody>
          <a:bodyPr wrap="none" rtlCol="0">
            <a:spAutoFit/>
          </a:bodyPr>
          <a:lstStyle/>
          <a:p>
            <a:r>
              <a:rPr lang="en-US" dirty="0"/>
              <a:t>(d)</a:t>
            </a:r>
            <a:endParaRPr lang="en-US" dirty="0"/>
          </a:p>
        </p:txBody>
      </p:sp>
      <mc:AlternateContent xmlns:mc="http://schemas.openxmlformats.org/markup-compatibility/2006">
        <mc:Choice xmlns:a14="http://schemas.microsoft.com/office/drawing/2010/main" Requires="a14">
          <p:sp>
            <p:nvSpPr>
              <p:cNvPr id="9" name="Rectangle 8"/>
              <p:cNvSpPr/>
              <p:nvPr/>
            </p:nvSpPr>
            <p:spPr>
              <a:xfrm>
                <a:off x="6829308" y="4752518"/>
                <a:ext cx="3862446" cy="1543884"/>
              </a:xfrm>
              <a:prstGeom prst="rect">
                <a:avLst/>
              </a:prstGeom>
            </p:spPr>
            <p:txBody>
              <a:bodyPr wrap="square">
                <a:spAutoFit/>
              </a:bodyPr>
              <a:lstStyle/>
              <a:p>
                <a:r>
                  <a:rPr lang="en-US" dirty="0"/>
                  <a:t>From (d)  the angular velocities relative to the rotating frame of reference xyz</a:t>
                </a:r>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rPr>
                            <m:t>𝑥</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rPr>
                            <m:t>𝑥</m:t>
                          </m:r>
                          <m:r>
                            <a:rPr lang="en-US" i="1">
                              <a:latin typeface="Cambria Math"/>
                            </a:rPr>
                            <m:t>′′′</m:t>
                          </m:r>
                        </m:sub>
                      </m:sSub>
                      <m:r>
                        <a:rPr lang="en-US" i="1">
                          <a:latin typeface="Cambria Math"/>
                        </a:rPr>
                        <m:t>=</m:t>
                      </m:r>
                      <m:acc>
                        <m:accPr>
                          <m:chr m:val="̇"/>
                          <m:ctrlPr>
                            <a:rPr lang="en-US" i="1">
                              <a:latin typeface="Cambria Math" panose="02040503050406030204" pitchFamily="18" charset="0"/>
                            </a:rPr>
                          </m:ctrlPr>
                        </m:accPr>
                        <m:e>
                          <m:r>
                            <m:rPr>
                              <m:sty m:val="p"/>
                            </m:rPr>
                            <a:rPr lang="el-GR" i="1">
                              <a:latin typeface="Cambria Math"/>
                            </a:rPr>
                            <m:t>ϕ</m:t>
                          </m:r>
                        </m:e>
                      </m:acc>
                      <m:r>
                        <a:rPr lang="en-US" i="1">
                          <a:latin typeface="Cambria Math"/>
                          <a:ea typeface="Cambria Math"/>
                        </a:rPr>
                        <m:t>𝑠𝑖𝑛</m:t>
                      </m:r>
                      <m:r>
                        <a:rPr lang="en-US" i="1">
                          <a:latin typeface="Cambria Math"/>
                          <a:ea typeface="Cambria Math"/>
                          <a:sym typeface="UniversalMath1 BT"/>
                        </a:rPr>
                        <m:t></m:t>
                      </m:r>
                      <m:r>
                        <a:rPr lang="en-US" i="1">
                          <a:latin typeface="Cambria Math"/>
                          <a:ea typeface="Cambria Math"/>
                          <a:sym typeface="UniversalMath1 BT"/>
                        </a:rPr>
                        <m:t>𝑠𝑖𝑛</m:t>
                      </m:r>
                      <m:r>
                        <a:rPr lang="en-US" i="1">
                          <a:latin typeface="Cambria Math"/>
                          <a:ea typeface="Cambria Math"/>
                          <a:sym typeface="UniversalMath1 BT"/>
                        </a:rPr>
                        <m:t>+</m:t>
                      </m:r>
                      <m:acc>
                        <m:accPr>
                          <m:chr m:val="̇"/>
                          <m:ctrlPr>
                            <a:rPr lang="en-US" i="1">
                              <a:latin typeface="Cambria Math" panose="02040503050406030204" pitchFamily="18" charset="0"/>
                            </a:rPr>
                          </m:ctrlPr>
                        </m:accPr>
                        <m:e>
                          <m:r>
                            <a:rPr lang="el-GR" i="1">
                              <a:latin typeface="Cambria Math"/>
                              <a:sym typeface="UniversalMath1 BT"/>
                            </a:rPr>
                            <m:t></m:t>
                          </m:r>
                        </m:e>
                      </m:acc>
                      <m:r>
                        <a:rPr lang="en-US" i="1">
                          <a:latin typeface="Cambria Math"/>
                        </a:rPr>
                        <m:t>𝑐𝑜𝑠</m:t>
                      </m:r>
                      <m:r>
                        <a:rPr lang="en-US" i="1">
                          <a:latin typeface="Cambria Math"/>
                          <a:ea typeface="Cambria Math"/>
                          <a:sym typeface="UniversalMath1 BT"/>
                        </a:rPr>
                        <m:t></m:t>
                      </m:r>
                    </m:oMath>
                  </m:oMathPara>
                </a14:m>
                <a:endParaRPr lang="en-US" dirty="0">
                  <a:latin typeface="Cambria Math"/>
                  <a:ea typeface="Cambria Math"/>
                </a:endParaRPr>
              </a:p>
              <a:p>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    </m:t>
                            </m:r>
                            <m:r>
                              <a:rPr lang="en-US" i="1">
                                <a:latin typeface="Cambria Math"/>
                                <a:ea typeface="Cambria Math"/>
                              </a:rPr>
                              <m:t>𝜔</m:t>
                            </m:r>
                          </m:e>
                          <m:sub>
                            <m:r>
                              <a:rPr lang="en-US" i="1">
                                <a:latin typeface="Cambria Math"/>
                                <a:ea typeface="Cambria Math"/>
                              </a:rPr>
                              <m:t>𝑦</m:t>
                            </m:r>
                          </m:sub>
                        </m:sSub>
                        <m:r>
                          <a:rPr lang="en-US" i="1">
                            <a:latin typeface="Cambria Math"/>
                          </a:rPr>
                          <m:t>=</m:t>
                        </m:r>
                        <m:r>
                          <a:rPr lang="en-US" i="1">
                            <a:latin typeface="Cambria Math"/>
                            <a:ea typeface="Cambria Math"/>
                          </a:rPr>
                          <m:t>𝜔</m:t>
                        </m:r>
                      </m:e>
                      <m:sub>
                        <m:r>
                          <a:rPr lang="en-US" i="1">
                            <a:latin typeface="Cambria Math"/>
                          </a:rPr>
                          <m:t>𝑦</m:t>
                        </m:r>
                        <m:r>
                          <a:rPr lang="en-US" i="1">
                            <a:latin typeface="Cambria Math"/>
                          </a:rPr>
                          <m:t>′′′</m:t>
                        </m:r>
                      </m:sub>
                    </m:sSub>
                    <m:r>
                      <a:rPr lang="en-US" i="1">
                        <a:latin typeface="Cambria Math"/>
                      </a:rPr>
                      <m:t>=</m:t>
                    </m:r>
                    <m:acc>
                      <m:accPr>
                        <m:chr m:val="̇"/>
                        <m:ctrlPr>
                          <a:rPr lang="en-US" i="1">
                            <a:latin typeface="Cambria Math" panose="02040503050406030204" pitchFamily="18" charset="0"/>
                          </a:rPr>
                        </m:ctrlPr>
                      </m:accPr>
                      <m:e>
                        <m:r>
                          <m:rPr>
                            <m:sty m:val="p"/>
                          </m:rPr>
                          <a:rPr lang="el-GR" i="1">
                            <a:latin typeface="Cambria Math"/>
                          </a:rPr>
                          <m:t>ϕ</m:t>
                        </m:r>
                      </m:e>
                    </m:acc>
                    <m:r>
                      <a:rPr lang="en-US" i="1">
                        <a:latin typeface="Cambria Math"/>
                        <a:ea typeface="Cambria Math"/>
                      </a:rPr>
                      <m:t>𝑠𝑖𝑛</m:t>
                    </m:r>
                    <m:r>
                      <a:rPr lang="en-US" i="1">
                        <a:latin typeface="Cambria Math"/>
                        <a:ea typeface="Cambria Math"/>
                        <a:sym typeface="UniversalMath1 BT"/>
                      </a:rPr>
                      <m:t></m:t>
                    </m:r>
                  </m:oMath>
                </a14:m>
                <a:r>
                  <a:rPr lang="en-US" dirty="0"/>
                  <a:t> </a:t>
                </a:r>
                <a14:m>
                  <m:oMath xmlns:m="http://schemas.openxmlformats.org/officeDocument/2006/math">
                    <m:r>
                      <a:rPr lang="en-US" i="1">
                        <a:latin typeface="Cambria Math"/>
                      </a:rPr>
                      <m:t>𝑐𝑜𝑠</m:t>
                    </m:r>
                    <m:r>
                      <a:rPr lang="en-US" i="1">
                        <a:latin typeface="Cambria Math"/>
                        <a:ea typeface="Cambria Math"/>
                        <a:sym typeface="UniversalMath1 BT"/>
                      </a:rPr>
                      <m:t></m:t>
                    </m:r>
                    <m:r>
                      <a:rPr lang="en-US">
                        <a:latin typeface="Cambria Math"/>
                        <a:ea typeface="Cambria Math"/>
                        <a:sym typeface="UniversalMath1 BT"/>
                      </a:rPr>
                      <m:t>−</m:t>
                    </m:r>
                    <m:acc>
                      <m:accPr>
                        <m:chr m:val="̇"/>
                        <m:ctrlPr>
                          <a:rPr lang="en-US" i="1">
                            <a:latin typeface="Cambria Math" panose="02040503050406030204" pitchFamily="18" charset="0"/>
                          </a:rPr>
                        </m:ctrlPr>
                      </m:accPr>
                      <m:e>
                        <m:r>
                          <a:rPr lang="el-GR" i="1">
                            <a:latin typeface="Cambria Math"/>
                            <a:sym typeface="UniversalMath1 BT"/>
                          </a:rPr>
                          <m:t></m:t>
                        </m:r>
                      </m:e>
                    </m:acc>
                    <m:r>
                      <a:rPr lang="en-US" i="1">
                        <a:latin typeface="Cambria Math"/>
                      </a:rPr>
                      <m:t>𝑠</m:t>
                    </m:r>
                    <m:r>
                      <a:rPr lang="en-US" i="1">
                        <a:latin typeface="Cambria Math"/>
                      </a:rPr>
                      <m:t>𝑖𝑛</m:t>
                    </m:r>
                    <m:r>
                      <a:rPr lang="en-US" i="1">
                        <a:latin typeface="Cambria Math"/>
                        <a:ea typeface="Cambria Math"/>
                        <a:sym typeface="UniversalMath1 BT"/>
                      </a:rPr>
                      <m:t></m:t>
                    </m:r>
                  </m:oMath>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ea typeface="Cambria Math"/>
                            </a:rPr>
                            <m:t>𝑧</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ea typeface="Cambria Math"/>
                            </a:rPr>
                            <m:t>𝑧</m:t>
                          </m:r>
                          <m:r>
                            <a:rPr lang="en-US" i="1">
                              <a:latin typeface="Cambria Math"/>
                              <a:ea typeface="Cambria Math"/>
                            </a:rPr>
                            <m:t>′</m:t>
                          </m:r>
                          <m:r>
                            <a:rPr lang="en-US" i="1">
                              <a:latin typeface="Cambria Math"/>
                            </a:rPr>
                            <m:t>′′</m:t>
                          </m:r>
                        </m:sub>
                      </m:sSub>
                      <m:r>
                        <a:rPr lang="en-US" i="1">
                          <a:latin typeface="Cambria Math"/>
                        </a:rPr>
                        <m:t>=</m:t>
                      </m:r>
                      <m:acc>
                        <m:accPr>
                          <m:chr m:val="̇"/>
                          <m:ctrlPr>
                            <a:rPr lang="en-US" i="1">
                              <a:latin typeface="Cambria Math" panose="02040503050406030204" pitchFamily="18" charset="0"/>
                            </a:rPr>
                          </m:ctrlPr>
                        </m:accPr>
                        <m:e>
                          <m:r>
                            <a:rPr lang="el-GR" i="1">
                              <a:latin typeface="Cambria Math"/>
                              <a:sym typeface="UniversalMath1 BT"/>
                            </a:rPr>
                            <m:t></m:t>
                          </m:r>
                        </m:e>
                      </m:acc>
                      <m:r>
                        <a:rPr lang="en-US" i="1">
                          <a:latin typeface="Cambria Math"/>
                        </a:rPr>
                        <m:t>+</m:t>
                      </m:r>
                      <m:acc>
                        <m:accPr>
                          <m:chr m:val="̇"/>
                          <m:ctrlPr>
                            <a:rPr lang="en-US" i="1">
                              <a:latin typeface="Cambria Math" panose="02040503050406030204" pitchFamily="18" charset="0"/>
                            </a:rPr>
                          </m:ctrlPr>
                        </m:accPr>
                        <m:e>
                          <m:r>
                            <m:rPr>
                              <m:sty m:val="p"/>
                            </m:rPr>
                            <a:rPr lang="el-GR" i="1">
                              <a:latin typeface="Cambria Math"/>
                              <a:ea typeface="Cambria Math"/>
                              <a:sym typeface="UniversalMath1 BT"/>
                            </a:rPr>
                            <m:t>ϕ</m:t>
                          </m:r>
                        </m:e>
                      </m:acc>
                      <m:r>
                        <a:rPr lang="en-US" i="1">
                          <a:latin typeface="Cambria Math"/>
                        </a:rPr>
                        <m:t>𝑐𝑜𝑠</m:t>
                      </m:r>
                      <m:r>
                        <a:rPr lang="en-US" i="1">
                          <a:latin typeface="Cambria Math"/>
                          <a:ea typeface="Cambria Math"/>
                          <a:sym typeface="UniversalMath1 BT"/>
                        </a:rPr>
                        <m:t></m:t>
                      </m:r>
                    </m:oMath>
                  </m:oMathPara>
                </a14:m>
                <a:endParaRPr lang="en-US" dirty="0"/>
              </a:p>
            </p:txBody>
          </p:sp>
        </mc:Choice>
        <mc:Fallback>
          <p:sp>
            <p:nvSpPr>
              <p:cNvPr id="9" name="Rectangle 8"/>
              <p:cNvSpPr>
                <a:spLocks noRot="1" noChangeAspect="1" noMove="1" noResize="1" noEditPoints="1" noAdjustHandles="1" noChangeArrowheads="1" noChangeShapeType="1" noTextEdit="1"/>
              </p:cNvSpPr>
              <p:nvPr/>
            </p:nvSpPr>
            <p:spPr>
              <a:xfrm>
                <a:off x="6829308" y="4752518"/>
                <a:ext cx="3862446" cy="1543884"/>
              </a:xfrm>
              <a:prstGeom prst="rect">
                <a:avLst/>
              </a:prstGeom>
              <a:blipFill>
                <a:blip r:embed="rId7"/>
                <a:stretch>
                  <a:fillRect l="-1262" t="-2372" r="-1577" b="-2372"/>
                </a:stretch>
              </a:blipFill>
            </p:spPr>
            <p:txBody>
              <a:bodyPr/>
              <a:lstStyle/>
              <a:p>
                <a:r>
                  <a:rPr lang="en-US">
                    <a:noFill/>
                  </a:rPr>
                  <a:t> </a:t>
                </a:r>
              </a:p>
            </p:txBody>
          </p:sp>
        </mc:Fallback>
      </mc:AlternateContent>
    </p:spTree>
    <p:extLst>
      <p:ext uri="{BB962C8B-B14F-4D97-AF65-F5344CB8AC3E}">
        <p14:creationId xmlns:p14="http://schemas.microsoft.com/office/powerpoint/2010/main" val="21220459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31" y="545260"/>
            <a:ext cx="10515600" cy="902412"/>
          </a:xfrm>
        </p:spPr>
        <p:txBody>
          <a:bodyPr>
            <a:normAutofit/>
          </a:bodyPr>
          <a:lstStyle/>
          <a:p>
            <a:r>
              <a:rPr lang="en-GB" dirty="0"/>
              <a:t>General </a:t>
            </a:r>
            <a:r>
              <a:rPr lang="en-GB" dirty="0" smtClean="0"/>
              <a:t>Motion</a:t>
            </a:r>
            <a:endParaRPr lang="en-US" dirty="0"/>
          </a:p>
        </p:txBody>
      </p:sp>
      <p:sp>
        <p:nvSpPr>
          <p:cNvPr id="3" name="Slide Number Placeholder 2"/>
          <p:cNvSpPr>
            <a:spLocks noGrp="1"/>
          </p:cNvSpPr>
          <p:nvPr>
            <p:ph type="sldNum" sz="quarter" idx="12"/>
          </p:nvPr>
        </p:nvSpPr>
        <p:spPr/>
        <p:txBody>
          <a:bodyPr/>
          <a:lstStyle/>
          <a:p>
            <a:fld id="{7E50C373-F1D0-494F-8D6D-366C958B3429}" type="slidenum">
              <a:rPr lang="en-GB" smtClean="0"/>
              <a:t>8</a:t>
            </a:fld>
            <a:endParaRPr lang="en-GB"/>
          </a:p>
        </p:txBody>
      </p:sp>
      <p:sp>
        <p:nvSpPr>
          <p:cNvPr id="12" name="Rectangle 8"/>
          <p:cNvSpPr>
            <a:spLocks noChangeArrowheads="1"/>
          </p:cNvSpPr>
          <p:nvPr/>
        </p:nvSpPr>
        <p:spPr bwMode="auto">
          <a:xfrm>
            <a:off x="1035147" y="2851632"/>
            <a:ext cx="8938846"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altLang="en-US" sz="2800" i="1" dirty="0" err="1" smtClean="0">
                <a:latin typeface="Times New Roman" panose="02020603050405020304" pitchFamily="18" charset="0"/>
                <a:ea typeface="Calibri" panose="020F0502020204030204" pitchFamily="34" charset="0"/>
                <a:cs typeface="Times New Roman" panose="02020603050405020304" pitchFamily="18" charset="0"/>
              </a:rPr>
              <a:t>r</a:t>
            </a:r>
            <a:r>
              <a:rPr lang="en-GB" altLang="en-US" sz="2800" i="1" baseline="-30000" dirty="0" err="1" smtClean="0">
                <a:latin typeface="Times New Roman" panose="02020603050405020304" pitchFamily="18" charset="0"/>
                <a:ea typeface="Calibri" panose="020F0502020204030204" pitchFamily="34" charset="0"/>
                <a:cs typeface="Times New Roman" panose="02020603050405020304" pitchFamily="18" charset="0"/>
              </a:rPr>
              <a:t>B</a:t>
            </a:r>
            <a:r>
              <a:rPr lang="en-GB" altLang="en-US" sz="2800" i="1" baseline="-30000" dirty="0" smtClean="0">
                <a:latin typeface="Times New Roman" panose="02020603050405020304" pitchFamily="18" charset="0"/>
                <a:ea typeface="Calibri" panose="020F0502020204030204" pitchFamily="34" charset="0"/>
                <a:cs typeface="Times New Roman" panose="02020603050405020304" pitchFamily="18" charset="0"/>
              </a:rPr>
              <a:t> </a:t>
            </a:r>
            <a:r>
              <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is the position of point A with reference to the origin of the fixed frame X, Y and Z</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eaLnBrk="0" fontAlgn="base" hangingPunct="0">
              <a:spcBef>
                <a:spcPct val="0"/>
              </a:spcBef>
              <a:spcAft>
                <a:spcPct val="0"/>
              </a:spcAft>
            </a:pPr>
            <a:r>
              <a:rPr lang="en-GB" altLang="en-US" sz="2800" i="1" dirty="0" err="1" smtClean="0">
                <a:latin typeface="Times New Roman" panose="02020603050405020304" pitchFamily="18" charset="0"/>
                <a:ea typeface="Calibri" panose="020F0502020204030204" pitchFamily="34" charset="0"/>
                <a:cs typeface="Times New Roman" panose="02020603050405020304" pitchFamily="18" charset="0"/>
              </a:rPr>
              <a:t>r</a:t>
            </a:r>
            <a:r>
              <a:rPr lang="en-GB" altLang="en-US" sz="2800" i="1" baseline="-30000" dirty="0" err="1" smtClean="0">
                <a:latin typeface="Times New Roman" panose="02020603050405020304" pitchFamily="18" charset="0"/>
                <a:ea typeface="Calibri" panose="020F0502020204030204" pitchFamily="34" charset="0"/>
                <a:cs typeface="Times New Roman" panose="02020603050405020304" pitchFamily="18" charset="0"/>
              </a:rPr>
              <a:t>A</a:t>
            </a:r>
            <a:r>
              <a:rPr lang="en-GB" altLang="en-US" sz="2800" i="1" baseline="-30000" dirty="0" smtClean="0">
                <a:latin typeface="Times New Roman" panose="02020603050405020304" pitchFamily="18" charset="0"/>
                <a:ea typeface="Calibri" panose="020F0502020204030204" pitchFamily="34" charset="0"/>
                <a:cs typeface="Times New Roman" panose="02020603050405020304" pitchFamily="18" charset="0"/>
              </a:rPr>
              <a:t> </a:t>
            </a:r>
            <a:r>
              <a:rPr lang="en-GB" altLang="en-US" sz="2800" dirty="0" smtClean="0">
                <a:latin typeface="Times New Roman" panose="02020603050405020304" pitchFamily="18" charset="0"/>
                <a:ea typeface="Calibri" panose="020F0502020204030204" pitchFamily="34" charset="0"/>
                <a:cs typeface="Times New Roman" panose="02020603050405020304" pitchFamily="18" charset="0"/>
              </a:rPr>
              <a:t>is </a:t>
            </a:r>
            <a:r>
              <a:rPr lang="en-GB" altLang="en-US" sz="2800" dirty="0">
                <a:latin typeface="Times New Roman" panose="02020603050405020304" pitchFamily="18" charset="0"/>
                <a:ea typeface="Calibri" panose="020F0502020204030204" pitchFamily="34" charset="0"/>
                <a:cs typeface="Times New Roman" panose="02020603050405020304" pitchFamily="18" charset="0"/>
              </a:rPr>
              <a:t>the position of point B with reference to the origin of the fixed frame X, Y and </a:t>
            </a:r>
            <a:r>
              <a:rPr lang="en-GB" altLang="en-US" sz="2800" dirty="0" smtClean="0">
                <a:latin typeface="Times New Roman" panose="02020603050405020304" pitchFamily="18" charset="0"/>
                <a:ea typeface="Calibri" panose="020F0502020204030204" pitchFamily="34" charset="0"/>
                <a:cs typeface="Times New Roman" panose="02020603050405020304" pitchFamily="18" charset="0"/>
              </a:rPr>
              <a:t>Z</a:t>
            </a:r>
          </a:p>
          <a:p>
            <a:pPr eaLnBrk="0" fontAlgn="base" hangingPunct="0">
              <a:spcBef>
                <a:spcPct val="0"/>
              </a:spcBef>
              <a:spcAft>
                <a:spcPct val="0"/>
              </a:spcAft>
            </a:pPr>
            <a:endParaRPr lang="en-GB" altLang="en-US" sz="2800" dirty="0" smtClean="0">
              <a:latin typeface="Times New Roman" panose="02020603050405020304" pitchFamily="18" charset="0"/>
              <a:ea typeface="Calibri" panose="020F0502020204030204" pitchFamily="34" charset="0"/>
              <a:cs typeface="Times New Roman" panose="02020603050405020304" pitchFamily="18" charset="0"/>
            </a:endParaRPr>
          </a:p>
          <a:p>
            <a:pPr eaLnBrk="0" fontAlgn="base" hangingPunct="0">
              <a:spcBef>
                <a:spcPct val="0"/>
              </a:spcBef>
              <a:spcAft>
                <a:spcPct val="0"/>
              </a:spcAft>
            </a:pPr>
            <a:r>
              <a:rPr lang="en-GB" altLang="en-US" sz="2800" i="1" dirty="0" err="1" smtClean="0">
                <a:latin typeface="Times New Roman" panose="02020603050405020304" pitchFamily="18" charset="0"/>
                <a:ea typeface="Calibri" panose="020F0502020204030204" pitchFamily="34" charset="0"/>
                <a:cs typeface="Times New Roman" panose="02020603050405020304" pitchFamily="18" charset="0"/>
              </a:rPr>
              <a:t>r</a:t>
            </a:r>
            <a:r>
              <a:rPr lang="en-GB" altLang="en-US" sz="2800" i="1" baseline="-30000" dirty="0" err="1" smtClean="0">
                <a:latin typeface="Times New Roman" panose="02020603050405020304" pitchFamily="18" charset="0"/>
                <a:ea typeface="Calibri" panose="020F0502020204030204" pitchFamily="34" charset="0"/>
                <a:cs typeface="Times New Roman" panose="02020603050405020304" pitchFamily="18" charset="0"/>
              </a:rPr>
              <a:t>B</a:t>
            </a:r>
            <a:r>
              <a:rPr lang="en-GB" altLang="en-US" sz="2800" i="1" baseline="-30000" dirty="0" smtClean="0">
                <a:latin typeface="Times New Roman" panose="02020603050405020304" pitchFamily="18" charset="0"/>
                <a:ea typeface="Calibri" panose="020F0502020204030204" pitchFamily="34" charset="0"/>
                <a:cs typeface="Times New Roman" panose="02020603050405020304" pitchFamily="18" charset="0"/>
              </a:rPr>
              <a:t>/A </a:t>
            </a:r>
            <a:r>
              <a:rPr lang="en-GB" altLang="en-US" sz="2800" dirty="0" smtClean="0">
                <a:latin typeface="Times New Roman" panose="02020603050405020304" pitchFamily="18" charset="0"/>
                <a:ea typeface="Calibri" panose="020F0502020204030204" pitchFamily="34" charset="0"/>
                <a:cs typeface="Times New Roman" panose="02020603050405020304" pitchFamily="18" charset="0"/>
              </a:rPr>
              <a:t>is </a:t>
            </a:r>
            <a:r>
              <a:rPr lang="en-GB" altLang="en-US" sz="2800" dirty="0">
                <a:latin typeface="Times New Roman" panose="02020603050405020304" pitchFamily="18" charset="0"/>
                <a:ea typeface="Calibri" panose="020F0502020204030204" pitchFamily="34" charset="0"/>
                <a:cs typeface="Times New Roman" panose="02020603050405020304" pitchFamily="18" charset="0"/>
              </a:rPr>
              <a:t>the displacement of point B with reference to point A, the origin of the moving frame  x, y and z</a:t>
            </a:r>
            <a:r>
              <a:rPr lang="en-GB" altLang="en-US" sz="2800"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altLang="en-US" sz="2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596120" y="1432155"/>
            <a:ext cx="5179623" cy="548099"/>
          </a:xfrm>
          <a:prstGeom prst="rect">
            <a:avLst/>
          </a:prstGeom>
        </p:spPr>
        <p:txBody>
          <a:bodyPr wrap="none">
            <a:spAutoFit/>
          </a:bodyPr>
          <a:lstStyle/>
          <a:p>
            <a:pPr lvl="2">
              <a:lnSpc>
                <a:spcPct val="115000"/>
              </a:lnSpc>
              <a:spcBef>
                <a:spcPts val="1200"/>
              </a:spcBef>
              <a:spcAft>
                <a:spcPts val="300"/>
              </a:spcAft>
            </a:pPr>
            <a:r>
              <a:rPr lang="en-GB" sz="2800" b="1" dirty="0">
                <a:latin typeface="Times New Roman" panose="02020603050405020304" pitchFamily="18" charset="0"/>
                <a:cs typeface="Arial" panose="020B0604020202020204" pitchFamily="34" charset="0"/>
              </a:rPr>
              <a:t>Position and Displacement</a:t>
            </a:r>
          </a:p>
        </p:txBody>
      </p:sp>
      <p:graphicFrame>
        <p:nvGraphicFramePr>
          <p:cNvPr id="16" name="Object 15"/>
          <p:cNvGraphicFramePr>
            <a:graphicFrameLocks noChangeAspect="1"/>
          </p:cNvGraphicFramePr>
          <p:nvPr>
            <p:extLst>
              <p:ext uri="{D42A27DB-BD31-4B8C-83A1-F6EECF244321}">
                <p14:modId xmlns:p14="http://schemas.microsoft.com/office/powerpoint/2010/main" val="3940750765"/>
              </p:ext>
            </p:extLst>
          </p:nvPr>
        </p:nvGraphicFramePr>
        <p:xfrm>
          <a:off x="3282558" y="2065178"/>
          <a:ext cx="1775972" cy="538778"/>
        </p:xfrm>
        <a:graphic>
          <a:graphicData uri="http://schemas.openxmlformats.org/presentationml/2006/ole">
            <mc:AlternateContent xmlns:mc="http://schemas.openxmlformats.org/markup-compatibility/2006">
              <mc:Choice xmlns:v="urn:schemas-microsoft-com:vml" Requires="v">
                <p:oleObj spid="_x0000_s9345" name="Equation" r:id="rId3" imgW="850900" imgH="228600" progId="Equation.3">
                  <p:embed/>
                </p:oleObj>
              </mc:Choice>
              <mc:Fallback>
                <p:oleObj name="Equation" r:id="rId3" imgW="850900" imgH="228600" progId="Equation.3">
                  <p:embed/>
                  <p:pic>
                    <p:nvPicPr>
                      <p:cNvPr id="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558" y="2065178"/>
                        <a:ext cx="1775972" cy="538778"/>
                      </a:xfrm>
                      <a:prstGeom prst="rect">
                        <a:avLst/>
                      </a:prstGeom>
                      <a:noFill/>
                    </p:spPr>
                  </p:pic>
                </p:oleObj>
              </mc:Fallback>
            </mc:AlternateContent>
          </a:graphicData>
        </a:graphic>
      </p:graphicFrame>
    </p:spTree>
    <p:extLst>
      <p:ext uri="{BB962C8B-B14F-4D97-AF65-F5344CB8AC3E}">
        <p14:creationId xmlns:p14="http://schemas.microsoft.com/office/powerpoint/2010/main" val="21836810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1924"/>
            <a:ext cx="8229600" cy="838200"/>
          </a:xfrm>
        </p:spPr>
        <p:txBody>
          <a:bodyPr>
            <a:normAutofit/>
          </a:bodyPr>
          <a:lstStyle/>
          <a:p>
            <a:r>
              <a:rPr lang="en-US" b="1" dirty="0" smtClean="0">
                <a:latin typeface="Times New Roman" pitchFamily="18" charset="0"/>
                <a:cs typeface="Times New Roman" pitchFamily="18" charset="0"/>
              </a:rPr>
              <a:t>GYROSCOPIC MOTION cont’d…</a:t>
            </a:r>
            <a:endParaRPr lang="en-US" b="1"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6" name="TextBox 5"/>
              <p:cNvSpPr txBox="1"/>
              <p:nvPr/>
            </p:nvSpPr>
            <p:spPr>
              <a:xfrm>
                <a:off x="1582947" y="963283"/>
                <a:ext cx="9105378" cy="1831014"/>
              </a:xfrm>
              <a:prstGeom prst="rect">
                <a:avLst/>
              </a:prstGeom>
              <a:noFill/>
            </p:spPr>
            <p:txBody>
              <a:bodyPr wrap="none" rtlCol="0">
                <a:spAutoFit/>
              </a:bodyPr>
              <a:lstStyle/>
              <a:p>
                <a:r>
                  <a:rPr lang="en-US" sz="2800" dirty="0">
                    <a:latin typeface="Times New Roman" pitchFamily="18" charset="0"/>
                    <a:cs typeface="Times New Roman" pitchFamily="18" charset="0"/>
                  </a:rPr>
                  <a:t>Since the coordinate axes are embedded in the body </a:t>
                </a:r>
                <a:r>
                  <a:rPr lang="en-US" sz="2800" dirty="0">
                    <a:latin typeface="Times New Roman" pitchFamily="18" charset="0"/>
                    <a:ea typeface="Cambria Math"/>
                    <a:cs typeface="Times New Roman" pitchFamily="18" charset="0"/>
                  </a:rPr>
                  <a:t>⇒ </a:t>
                </a:r>
                <a:r>
                  <a:rPr lang="el-GR" sz="2800" dirty="0">
                    <a:latin typeface="Times New Roman" pitchFamily="18" charset="0"/>
                    <a:ea typeface="Cambria Math"/>
                    <a:cs typeface="Times New Roman" pitchFamily="18" charset="0"/>
                  </a:rPr>
                  <a:t>ω</a:t>
                </a:r>
                <a:r>
                  <a:rPr lang="en-US" sz="2800" dirty="0">
                    <a:latin typeface="Times New Roman" pitchFamily="18" charset="0"/>
                    <a:ea typeface="Cambria Math"/>
                    <a:cs typeface="Times New Roman" pitchFamily="18" charset="0"/>
                  </a:rPr>
                  <a:t> = </a:t>
                </a:r>
                <a:r>
                  <a:rPr lang="el-GR" sz="2800" dirty="0">
                    <a:latin typeface="Times New Roman" pitchFamily="18" charset="0"/>
                    <a:ea typeface="Cambria Math"/>
                    <a:cs typeface="Times New Roman" pitchFamily="18" charset="0"/>
                  </a:rPr>
                  <a:t>Ω</a:t>
                </a:r>
                <a:r>
                  <a:rPr lang="en-US" sz="2800" dirty="0">
                    <a:latin typeface="Times New Roman" pitchFamily="18" charset="0"/>
                    <a:ea typeface="Cambria Math"/>
                    <a:cs typeface="Times New Roman" pitchFamily="18" charset="0"/>
                  </a:rPr>
                  <a:t>;</a:t>
                </a:r>
              </a:p>
              <a:p>
                <a:r>
                  <a:rPr lang="en-US" sz="2800" dirty="0">
                    <a:latin typeface="Times New Roman" pitchFamily="18" charset="0"/>
                    <a:ea typeface="Cambria Math"/>
                    <a:cs typeface="Times New Roman" pitchFamily="18" charset="0"/>
                  </a:rPr>
                  <a:t>However if the reference frame is chosen such that it only </a:t>
                </a:r>
              </a:p>
              <a:p>
                <a:r>
                  <a:rPr lang="en-US" sz="2800" dirty="0">
                    <a:latin typeface="Times New Roman" pitchFamily="18" charset="0"/>
                    <a:ea typeface="Cambria Math"/>
                    <a:cs typeface="Times New Roman" pitchFamily="18" charset="0"/>
                  </a:rPr>
                  <a:t>Follows the motion of the body in  precession and nutation.</a:t>
                </a:r>
              </a:p>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l-GR" sz="2800" i="1">
                              <a:latin typeface="Cambria Math"/>
                              <a:sym typeface="UniversalMath1 BT"/>
                            </a:rPr>
                            <m:t></m:t>
                          </m:r>
                        </m:e>
                      </m:acc>
                      <m:r>
                        <a:rPr lang="en-US" sz="2800" i="1">
                          <a:latin typeface="Cambria Math"/>
                          <a:sym typeface="UniversalMath1 BT"/>
                        </a:rPr>
                        <m:t>=0</m:t>
                      </m:r>
                      <m:r>
                        <a:rPr lang="en-US" sz="2800">
                          <a:latin typeface="Cambria Math"/>
                          <a:sym typeface="UniversalMath1 BT"/>
                        </a:rPr>
                        <m:t>,</m:t>
                      </m:r>
                      <m:r>
                        <m:rPr>
                          <m:nor/>
                        </m:rPr>
                        <a:rPr lang="en-US" sz="2800" dirty="0">
                          <a:latin typeface="Times New Roman" pitchFamily="18" charset="0"/>
                          <a:cs typeface="Times New Roman" pitchFamily="18" charset="0"/>
                        </a:rPr>
                        <m:t>and</m:t>
                      </m:r>
                      <m:r>
                        <m:rPr>
                          <m:nor/>
                        </m:rPr>
                        <a:rPr lang="en-US" sz="2800" dirty="0">
                          <a:latin typeface="Times New Roman" pitchFamily="18" charset="0"/>
                          <a:cs typeface="Times New Roman" pitchFamily="18" charset="0"/>
                        </a:rPr>
                        <m:t>  </m:t>
                      </m:r>
                      <m:r>
                        <m:rPr>
                          <m:nor/>
                        </m:rPr>
                        <a:rPr lang="en-US" sz="2800" dirty="0">
                          <a:latin typeface="Times New Roman" pitchFamily="18" charset="0"/>
                          <a:cs typeface="Times New Roman" pitchFamily="18" charset="0"/>
                        </a:rPr>
                        <m:t>select</m:t>
                      </m:r>
                      <m:r>
                        <m:rPr>
                          <m:nor/>
                        </m:rPr>
                        <a:rPr lang="en-US" sz="2800" dirty="0">
                          <a:latin typeface="Times New Roman" pitchFamily="18" charset="0"/>
                          <a:cs typeface="Times New Roman" pitchFamily="18" charset="0"/>
                        </a:rPr>
                        <m:t>  </m:t>
                      </m:r>
                      <m:r>
                        <a:rPr lang="el-GR" sz="2800" i="1">
                          <a:latin typeface="Cambria Math"/>
                          <a:sym typeface="UniversalMath1 BT"/>
                        </a:rPr>
                        <m:t></m:t>
                      </m:r>
                      <m:r>
                        <a:rPr lang="en-US" sz="2800">
                          <a:latin typeface="Cambria Math"/>
                          <a:sym typeface="UniversalMath1 BT"/>
                        </a:rPr>
                        <m:t>=0</m:t>
                      </m:r>
                    </m:oMath>
                  </m:oMathPara>
                </a14:m>
                <a:endParaRPr lang="en-US" sz="2800" dirty="0">
                  <a:latin typeface="Times New Roman" pitchFamily="18" charset="0"/>
                  <a:cs typeface="Times New Roman"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1582947" y="963283"/>
                <a:ext cx="9105378" cy="1831014"/>
              </a:xfrm>
              <a:prstGeom prst="rect">
                <a:avLst/>
              </a:prstGeom>
              <a:blipFill>
                <a:blip r:embed="rId3"/>
                <a:stretch>
                  <a:fillRect l="-1407" t="-3667" r="-4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3200400" y="2851141"/>
                <a:ext cx="2735236" cy="14887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a:ea typeface="Cambria Math"/>
                            </a:rPr>
                            <m:t>𝜔</m:t>
                          </m:r>
                        </m:e>
                        <m:sub>
                          <m:r>
                            <a:rPr lang="en-US" sz="2800" i="1">
                              <a:latin typeface="Cambria Math"/>
                            </a:rPr>
                            <m:t>𝑥</m:t>
                          </m:r>
                        </m:sub>
                      </m:sSub>
                      <m:r>
                        <a:rPr lang="en-US" sz="2800" i="1">
                          <a:latin typeface="Cambria Math"/>
                        </a:rPr>
                        <m:t>=</m:t>
                      </m:r>
                      <m:acc>
                        <m:accPr>
                          <m:chr m:val="̇"/>
                          <m:ctrlPr>
                            <a:rPr lang="en-US" sz="2800" i="1">
                              <a:latin typeface="Cambria Math" panose="02040503050406030204" pitchFamily="18" charset="0"/>
                            </a:rPr>
                          </m:ctrlPr>
                        </m:accPr>
                        <m:e>
                          <m:r>
                            <a:rPr lang="en-US" sz="2800" i="1">
                              <a:latin typeface="Cambria Math"/>
                              <a:ea typeface="Cambria Math"/>
                            </a:rPr>
                            <m:t>𝜃</m:t>
                          </m:r>
                        </m:e>
                      </m:acc>
                      <m:r>
                        <a:rPr lang="en-US" sz="2800">
                          <a:latin typeface="Cambria Math"/>
                          <a:ea typeface="Cambria Math"/>
                        </a:rPr>
                        <m:t>;</m:t>
                      </m:r>
                    </m:oMath>
                  </m:oMathPara>
                </a14:m>
                <a:endParaRPr lang="en-US" sz="2800" dirty="0">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a:ea typeface="Cambria Math"/>
                            </a:rPr>
                            <m:t>𝜔</m:t>
                          </m:r>
                        </m:e>
                        <m:sub>
                          <m:r>
                            <a:rPr lang="en-US" sz="2800" i="1">
                              <a:latin typeface="Cambria Math"/>
                            </a:rPr>
                            <m:t>𝑦</m:t>
                          </m:r>
                        </m:sub>
                      </m:sSub>
                      <m:r>
                        <a:rPr lang="en-US" sz="2800" i="1">
                          <a:latin typeface="Cambria Math"/>
                        </a:rPr>
                        <m:t>=</m:t>
                      </m:r>
                      <m:acc>
                        <m:accPr>
                          <m:chr m:val="̇"/>
                          <m:ctrlPr>
                            <a:rPr lang="en-US" sz="2800" i="1">
                              <a:latin typeface="Cambria Math" panose="02040503050406030204" pitchFamily="18" charset="0"/>
                            </a:rPr>
                          </m:ctrlPr>
                        </m:accPr>
                        <m:e>
                          <m:r>
                            <m:rPr>
                              <m:sty m:val="p"/>
                            </m:rPr>
                            <a:rPr lang="el-GR" sz="2800" i="1">
                              <a:latin typeface="Cambria Math"/>
                            </a:rPr>
                            <m:t>ϕ</m:t>
                          </m:r>
                        </m:e>
                      </m:acc>
                      <m:r>
                        <a:rPr lang="en-US" sz="2800" i="1">
                          <a:latin typeface="Cambria Math"/>
                          <a:ea typeface="Cambria Math"/>
                        </a:rPr>
                        <m:t>𝑠𝑖𝑛</m:t>
                      </m:r>
                      <m:r>
                        <a:rPr lang="en-US" sz="2800" i="1">
                          <a:latin typeface="Cambria Math"/>
                          <a:ea typeface="Cambria Math"/>
                          <a:sym typeface="UniversalMath1 BT"/>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a:ea typeface="Cambria Math"/>
                            </a:rPr>
                            <m:t>𝜔</m:t>
                          </m:r>
                        </m:e>
                        <m:sub>
                          <m:r>
                            <a:rPr lang="en-US" sz="2800" i="1">
                              <a:latin typeface="Cambria Math"/>
                              <a:ea typeface="Cambria Math"/>
                            </a:rPr>
                            <m:t>𝑧</m:t>
                          </m:r>
                        </m:sub>
                      </m:sSub>
                      <m:r>
                        <a:rPr lang="en-US" sz="2800" i="1">
                          <a:latin typeface="Cambria Math"/>
                        </a:rPr>
                        <m:t>=</m:t>
                      </m:r>
                      <m:acc>
                        <m:accPr>
                          <m:chr m:val="̇"/>
                          <m:ctrlPr>
                            <a:rPr lang="en-US" sz="2800" i="1">
                              <a:latin typeface="Cambria Math" panose="02040503050406030204" pitchFamily="18" charset="0"/>
                            </a:rPr>
                          </m:ctrlPr>
                        </m:accPr>
                        <m:e>
                          <m:r>
                            <m:rPr>
                              <m:sty m:val="p"/>
                            </m:rPr>
                            <a:rPr lang="el-GR" sz="2800" i="1">
                              <a:latin typeface="Cambria Math"/>
                            </a:rPr>
                            <m:t>ϕ</m:t>
                          </m:r>
                        </m:e>
                      </m:acc>
                      <m:r>
                        <a:rPr lang="en-US" sz="2800" i="1">
                          <a:latin typeface="Cambria Math"/>
                        </a:rPr>
                        <m:t>𝑐𝑜𝑠</m:t>
                      </m:r>
                      <m:r>
                        <a:rPr lang="en-US" sz="2800" i="1">
                          <a:latin typeface="Cambria Math"/>
                          <a:ea typeface="Cambria Math"/>
                          <a:sym typeface="UniversalMath1 BT"/>
                        </a:rPr>
                        <m:t></m:t>
                      </m:r>
                      <m:r>
                        <a:rPr lang="en-US" sz="2800" i="1">
                          <a:latin typeface="Cambria Math"/>
                          <a:ea typeface="Cambria Math"/>
                          <a:sym typeface="UniversalMath1 BT"/>
                        </a:rPr>
                        <m:t>+</m:t>
                      </m:r>
                      <m:acc>
                        <m:accPr>
                          <m:chr m:val="̇"/>
                          <m:ctrlPr>
                            <a:rPr lang="en-US" sz="2800" i="1">
                              <a:latin typeface="Cambria Math" panose="02040503050406030204" pitchFamily="18" charset="0"/>
                            </a:rPr>
                          </m:ctrlPr>
                        </m:accPr>
                        <m:e>
                          <m:r>
                            <a:rPr lang="el-GR" sz="2800" i="1">
                              <a:latin typeface="Cambria Math"/>
                              <a:sym typeface="UniversalMath1 BT"/>
                            </a:rPr>
                            <m:t></m:t>
                          </m:r>
                        </m:e>
                      </m:acc>
                    </m:oMath>
                  </m:oMathPara>
                </a14:m>
                <a:endParaRPr lang="en-US" sz="2800" dirty="0"/>
              </a:p>
            </p:txBody>
          </p:sp>
        </mc:Choice>
        <mc:Fallback>
          <p:sp>
            <p:nvSpPr>
              <p:cNvPr id="7" name="TextBox 6"/>
              <p:cNvSpPr txBox="1">
                <a:spLocks noRot="1" noChangeAspect="1" noMove="1" noResize="1" noEditPoints="1" noAdjustHandles="1" noChangeArrowheads="1" noChangeShapeType="1" noTextEdit="1"/>
              </p:cNvSpPr>
              <p:nvPr/>
            </p:nvSpPr>
            <p:spPr>
              <a:xfrm>
                <a:off x="3200400" y="2851141"/>
                <a:ext cx="2735236" cy="14887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6553200" y="2851141"/>
                <a:ext cx="2088007" cy="14887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a:ea typeface="Cambria Math"/>
                            </a:rPr>
                            <m:t>Ω</m:t>
                          </m:r>
                        </m:e>
                        <m:sub>
                          <m:r>
                            <a:rPr lang="en-US" sz="2800" i="1">
                              <a:latin typeface="Cambria Math"/>
                            </a:rPr>
                            <m:t>𝑥</m:t>
                          </m:r>
                        </m:sub>
                      </m:sSub>
                      <m:r>
                        <a:rPr lang="en-US" sz="2800" i="1">
                          <a:latin typeface="Cambria Math"/>
                        </a:rPr>
                        <m:t>=</m:t>
                      </m:r>
                      <m:acc>
                        <m:accPr>
                          <m:chr m:val="̇"/>
                          <m:ctrlPr>
                            <a:rPr lang="en-US" sz="2800" i="1">
                              <a:latin typeface="Cambria Math" panose="02040503050406030204" pitchFamily="18" charset="0"/>
                            </a:rPr>
                          </m:ctrlPr>
                        </m:accPr>
                        <m:e>
                          <m:r>
                            <a:rPr lang="en-US" sz="2800" i="1">
                              <a:latin typeface="Cambria Math"/>
                              <a:ea typeface="Cambria Math"/>
                            </a:rPr>
                            <m:t>𝜃</m:t>
                          </m:r>
                        </m:e>
                      </m:acc>
                      <m:r>
                        <a:rPr lang="en-US" sz="2800">
                          <a:latin typeface="Cambria Math"/>
                          <a:ea typeface="Cambria Math"/>
                        </a:rPr>
                        <m:t>;</m:t>
                      </m:r>
                    </m:oMath>
                  </m:oMathPara>
                </a14:m>
                <a:endParaRPr lang="en-US" sz="2800" dirty="0">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a:ea typeface="Cambria Math"/>
                            </a:rPr>
                            <m:t>Ω</m:t>
                          </m:r>
                        </m:e>
                        <m:sub>
                          <m:r>
                            <a:rPr lang="en-US" sz="2800" i="1">
                              <a:latin typeface="Cambria Math"/>
                            </a:rPr>
                            <m:t>𝑦</m:t>
                          </m:r>
                        </m:sub>
                      </m:sSub>
                      <m:r>
                        <a:rPr lang="en-US" sz="2800" i="1">
                          <a:latin typeface="Cambria Math"/>
                        </a:rPr>
                        <m:t>=</m:t>
                      </m:r>
                      <m:acc>
                        <m:accPr>
                          <m:chr m:val="̇"/>
                          <m:ctrlPr>
                            <a:rPr lang="en-US" sz="2800" i="1">
                              <a:latin typeface="Cambria Math" panose="02040503050406030204" pitchFamily="18" charset="0"/>
                            </a:rPr>
                          </m:ctrlPr>
                        </m:accPr>
                        <m:e>
                          <m:r>
                            <m:rPr>
                              <m:sty m:val="p"/>
                            </m:rPr>
                            <a:rPr lang="el-GR" sz="2800" i="1">
                              <a:latin typeface="Cambria Math"/>
                            </a:rPr>
                            <m:t>ϕ</m:t>
                          </m:r>
                        </m:e>
                      </m:acc>
                      <m:r>
                        <a:rPr lang="en-US" sz="2800" i="1">
                          <a:latin typeface="Cambria Math"/>
                          <a:ea typeface="Cambria Math"/>
                        </a:rPr>
                        <m:t>𝑠𝑖𝑛</m:t>
                      </m:r>
                      <m:r>
                        <a:rPr lang="en-US" sz="2800" i="1">
                          <a:latin typeface="Cambria Math"/>
                          <a:ea typeface="Cambria Math"/>
                          <a:sym typeface="UniversalMath1 BT"/>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a:ea typeface="Cambria Math"/>
                            </a:rPr>
                            <m:t>Ω</m:t>
                          </m:r>
                        </m:e>
                        <m:sub>
                          <m:r>
                            <a:rPr lang="en-US" sz="2800" i="1">
                              <a:latin typeface="Cambria Math"/>
                              <a:ea typeface="Cambria Math"/>
                            </a:rPr>
                            <m:t>𝑧</m:t>
                          </m:r>
                        </m:sub>
                      </m:sSub>
                      <m:r>
                        <a:rPr lang="en-US" sz="2800" i="1">
                          <a:latin typeface="Cambria Math"/>
                        </a:rPr>
                        <m:t>=</m:t>
                      </m:r>
                      <m:acc>
                        <m:accPr>
                          <m:chr m:val="̇"/>
                          <m:ctrlPr>
                            <a:rPr lang="en-US" sz="2800" i="1">
                              <a:latin typeface="Cambria Math" panose="02040503050406030204" pitchFamily="18" charset="0"/>
                            </a:rPr>
                          </m:ctrlPr>
                        </m:accPr>
                        <m:e>
                          <m:r>
                            <m:rPr>
                              <m:sty m:val="p"/>
                            </m:rPr>
                            <a:rPr lang="el-GR" sz="2800" i="1">
                              <a:latin typeface="Cambria Math"/>
                            </a:rPr>
                            <m:t>ϕ</m:t>
                          </m:r>
                        </m:e>
                      </m:acc>
                      <m:r>
                        <a:rPr lang="en-US" sz="2800" i="1">
                          <a:latin typeface="Cambria Math"/>
                        </a:rPr>
                        <m:t>𝑐𝑜𝑠</m:t>
                      </m:r>
                      <m:r>
                        <a:rPr lang="en-US" sz="2800" i="1">
                          <a:latin typeface="Cambria Math"/>
                          <a:ea typeface="Cambria Math"/>
                          <a:sym typeface="UniversalMath1 BT"/>
                        </a:rPr>
                        <m:t></m:t>
                      </m:r>
                    </m:oMath>
                  </m:oMathPara>
                </a14:m>
                <a:endParaRPr lang="en-US" sz="2800" dirty="0"/>
              </a:p>
            </p:txBody>
          </p:sp>
        </mc:Choice>
        <mc:Fallback>
          <p:sp>
            <p:nvSpPr>
              <p:cNvPr id="10" name="TextBox 9"/>
              <p:cNvSpPr txBox="1">
                <a:spLocks noRot="1" noChangeAspect="1" noMove="1" noResize="1" noEditPoints="1" noAdjustHandles="1" noChangeArrowheads="1" noChangeShapeType="1" noTextEdit="1"/>
              </p:cNvSpPr>
              <p:nvPr/>
            </p:nvSpPr>
            <p:spPr>
              <a:xfrm>
                <a:off x="6553200" y="2851141"/>
                <a:ext cx="2088007" cy="1488741"/>
              </a:xfrm>
              <a:prstGeom prst="rect">
                <a:avLst/>
              </a:prstGeom>
              <a:blipFill>
                <a:blip r:embed="rId5"/>
                <a:stretch>
                  <a:fillRect/>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nvPr>
        </p:nvGraphicFramePr>
        <p:xfrm>
          <a:off x="3085937" y="4724400"/>
          <a:ext cx="6096000" cy="1676400"/>
        </p:xfrm>
        <a:graphic>
          <a:graphicData uri="http://schemas.openxmlformats.org/presentationml/2006/ole">
            <mc:AlternateContent xmlns:mc="http://schemas.openxmlformats.org/markup-compatibility/2006">
              <mc:Choice xmlns:v="urn:schemas-microsoft-com:vml" Requires="v">
                <p:oleObj spid="_x0000_s40964" name="Equation" r:id="rId6" imgW="3073320" imgH="799920" progId="Equation.3">
                  <p:embed/>
                </p:oleObj>
              </mc:Choice>
              <mc:Fallback>
                <p:oleObj name="Equation" r:id="rId6" imgW="3073320" imgH="799920" progId="Equation.3">
                  <p:embed/>
                  <p:pic>
                    <p:nvPicPr>
                      <p:cNvPr id="8" name="Object 7"/>
                      <p:cNvPicPr>
                        <a:picLocks noChangeAspect="1" noChangeArrowheads="1"/>
                      </p:cNvPicPr>
                      <p:nvPr/>
                    </p:nvPicPr>
                    <p:blipFill>
                      <a:blip r:embed="rId7"/>
                      <a:srcRect/>
                      <a:stretch>
                        <a:fillRect/>
                      </a:stretch>
                    </p:blipFill>
                    <p:spPr bwMode="auto">
                      <a:xfrm>
                        <a:off x="3085937" y="4724400"/>
                        <a:ext cx="6096000" cy="1676400"/>
                      </a:xfrm>
                      <a:prstGeom prst="rect">
                        <a:avLst/>
                      </a:prstGeom>
                      <a:noFill/>
                    </p:spPr>
                  </p:pic>
                </p:oleObj>
              </mc:Fallback>
            </mc:AlternateContent>
          </a:graphicData>
        </a:graphic>
      </p:graphicFrame>
    </p:spTree>
    <p:extLst>
      <p:ext uri="{BB962C8B-B14F-4D97-AF65-F5344CB8AC3E}">
        <p14:creationId xmlns:p14="http://schemas.microsoft.com/office/powerpoint/2010/main" val="41255300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3" y="993897"/>
            <a:ext cx="8229600" cy="457200"/>
          </a:xfrm>
        </p:spPr>
        <p:txBody>
          <a:bodyPr>
            <a:normAutofit fontScale="90000"/>
          </a:bodyPr>
          <a:lstStyle/>
          <a:p>
            <a:r>
              <a:rPr lang="en-US" b="1" dirty="0" smtClean="0">
                <a:latin typeface="Times New Roman" pitchFamily="18" charset="0"/>
                <a:cs typeface="Times New Roman" pitchFamily="18" charset="0"/>
              </a:rPr>
              <a:t>GYROSCOPIC MOTION cont’d…</a:t>
            </a:r>
            <a:br>
              <a:rPr lang="en-US" b="1" dirty="0" smtClean="0">
                <a:latin typeface="Times New Roman" pitchFamily="18" charset="0"/>
                <a:cs typeface="Times New Roman" pitchFamily="18" charset="0"/>
              </a:rPr>
            </a:br>
            <a:endParaRPr lang="en-US" b="1"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TextBox 4"/>
              <p:cNvSpPr txBox="1"/>
              <p:nvPr/>
            </p:nvSpPr>
            <p:spPr>
              <a:xfrm>
                <a:off x="2040853" y="1290770"/>
                <a:ext cx="5805244" cy="847989"/>
              </a:xfrm>
              <a:prstGeom prst="rect">
                <a:avLst/>
              </a:prstGeom>
              <a:noFill/>
            </p:spPr>
            <p:txBody>
              <a:bodyPr wrap="none" rtlCol="0">
                <a:spAutoFit/>
              </a:bodyPr>
              <a:lstStyle/>
              <a:p>
                <a:r>
                  <a:rPr lang="en-US" sz="2400" b="1" dirty="0">
                    <a:latin typeface="Times New Roman" pitchFamily="18" charset="0"/>
                    <a:cs typeface="Times New Roman" pitchFamily="18" charset="0"/>
                  </a:rPr>
                  <a:t>Case 1-1</a:t>
                </a:r>
                <a:r>
                  <a:rPr lang="en-US" sz="2400" dirty="0">
                    <a:latin typeface="Times New Roman" pitchFamily="18" charset="0"/>
                    <a:cs typeface="Times New Roman" pitchFamily="18" charset="0"/>
                  </a:rPr>
                  <a:t>: Steady Precession</a:t>
                </a:r>
              </a:p>
              <a:p>
                <a14:m>
                  <m:oMath xmlns:m="http://schemas.openxmlformats.org/officeDocument/2006/math">
                    <m:acc>
                      <m:accPr>
                        <m:chr m:val="̇"/>
                        <m:ctrlPr>
                          <a:rPr lang="en-US" sz="2400" i="1">
                            <a:latin typeface="Cambria Math" panose="02040503050406030204" pitchFamily="18" charset="0"/>
                          </a:rPr>
                        </m:ctrlPr>
                      </m:accPr>
                      <m:e>
                        <m:r>
                          <m:rPr>
                            <m:sty m:val="p"/>
                          </m:rPr>
                          <a:rPr lang="el-GR" sz="2400" i="1">
                            <a:latin typeface="Cambria Math"/>
                          </a:rPr>
                          <m:t>ϕ</m:t>
                        </m:r>
                      </m:e>
                    </m:acc>
                    <m:r>
                      <a:rPr lang="en-US" sz="2400">
                        <a:latin typeface="Cambria Math"/>
                      </a:rPr>
                      <m:t>=</m:t>
                    </m:r>
                    <m:r>
                      <m:rPr>
                        <m:sty m:val="p"/>
                      </m:rPr>
                      <a:rPr lang="en-US" sz="2400">
                        <a:latin typeface="Cambria Math"/>
                      </a:rPr>
                      <m:t>constant</m:t>
                    </m:r>
                    <m:r>
                      <a:rPr lang="en-US" sz="2400">
                        <a:latin typeface="Cambria Math"/>
                      </a:rPr>
                      <m:t>;</m:t>
                    </m:r>
                    <m:r>
                      <a:rPr lang="en-US" sz="2400" i="1">
                        <a:latin typeface="Cambria Math"/>
                        <a:sym typeface="UniversalMath1 BT"/>
                      </a:rPr>
                      <m:t>=</m:t>
                    </m:r>
                    <m:r>
                      <a:rPr lang="en-US" sz="2400" i="1">
                        <a:latin typeface="Cambria Math"/>
                        <a:sym typeface="UniversalMath1 BT"/>
                      </a:rPr>
                      <m:t>𝑐𝑜𝑛𝑠𝑡𝑎𝑛𝑡</m:t>
                    </m:r>
                  </m:oMath>
                </a14:m>
                <a:r>
                  <a:rPr lang="en-US" sz="2400" dirty="0"/>
                  <a:t>;</a:t>
                </a:r>
                <a:r>
                  <a:rPr lang="en-US" sz="2400" dirty="0"/>
                  <a:t> </a:t>
                </a:r>
                <a14:m>
                  <m:oMath xmlns:m="http://schemas.openxmlformats.org/officeDocument/2006/math">
                    <m:acc>
                      <m:accPr>
                        <m:chr m:val="̇"/>
                        <m:ctrlPr>
                          <a:rPr lang="en-US" sz="2400" i="1">
                            <a:latin typeface="Cambria Math" panose="02040503050406030204" pitchFamily="18" charset="0"/>
                          </a:rPr>
                        </m:ctrlPr>
                      </m:accPr>
                      <m:e>
                        <m:r>
                          <a:rPr lang="el-GR" sz="2400" i="1">
                            <a:latin typeface="Cambria Math"/>
                            <a:sym typeface="UniversalMath1 BT"/>
                          </a:rPr>
                          <m:t></m:t>
                        </m:r>
                      </m:e>
                    </m:acc>
                    <m:r>
                      <a:rPr lang="en-US" sz="2400" i="1">
                        <a:latin typeface="Cambria Math"/>
                        <a:sym typeface="UniversalMath1 BT"/>
                      </a:rPr>
                      <m:t>=</m:t>
                    </m:r>
                    <m:r>
                      <a:rPr lang="en-US" sz="2400" i="1">
                        <a:latin typeface="Cambria Math"/>
                        <a:sym typeface="UniversalMath1 BT"/>
                      </a:rPr>
                      <m:t>𝑐𝑜𝑛𝑠𝑡𝑎𝑛𝑡</m:t>
                    </m:r>
                  </m:oMath>
                </a14:m>
                <a:endParaRPr 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2040853" y="1290770"/>
                <a:ext cx="5805244" cy="847989"/>
              </a:xfrm>
              <a:prstGeom prst="rect">
                <a:avLst/>
              </a:prstGeom>
              <a:blipFill>
                <a:blip r:embed="rId3"/>
                <a:stretch>
                  <a:fillRect l="-1681" t="-5755" b="-15827"/>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nvPr>
        </p:nvGraphicFramePr>
        <p:xfrm>
          <a:off x="2162175" y="2286000"/>
          <a:ext cx="5562600" cy="939800"/>
        </p:xfrm>
        <a:graphic>
          <a:graphicData uri="http://schemas.openxmlformats.org/presentationml/2006/ole">
            <mc:AlternateContent xmlns:mc="http://schemas.openxmlformats.org/markup-compatibility/2006">
              <mc:Choice xmlns:v="urn:schemas-microsoft-com:vml" Requires="v">
                <p:oleObj spid="_x0000_s41990" name="Equation" r:id="rId4" imgW="3073320" imgH="533160" progId="Equation.3">
                  <p:embed/>
                </p:oleObj>
              </mc:Choice>
              <mc:Fallback>
                <p:oleObj name="Equation" r:id="rId4" imgW="3073320" imgH="533160" progId="Equation.3">
                  <p:embed/>
                  <p:pic>
                    <p:nvPicPr>
                      <p:cNvPr id="4" name="Object 3"/>
                      <p:cNvPicPr/>
                      <p:nvPr/>
                    </p:nvPicPr>
                    <p:blipFill>
                      <a:blip r:embed="rId5"/>
                      <a:stretch>
                        <a:fillRect/>
                      </a:stretch>
                    </p:blipFill>
                    <p:spPr>
                      <a:xfrm>
                        <a:off x="2162175" y="2286000"/>
                        <a:ext cx="5562600" cy="9398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6" name="Rectangle 5"/>
              <p:cNvSpPr/>
              <p:nvPr/>
            </p:nvSpPr>
            <p:spPr>
              <a:xfrm>
                <a:off x="1933575" y="4190999"/>
                <a:ext cx="6019800" cy="847989"/>
              </a:xfrm>
              <a:prstGeom prst="rect">
                <a:avLst/>
              </a:prstGeom>
            </p:spPr>
            <p:txBody>
              <a:bodyPr wrap="square">
                <a:spAutoFit/>
              </a:bodyPr>
              <a:lstStyle/>
              <a:p>
                <a:r>
                  <a:rPr lang="en-US" sz="2400" b="1" dirty="0">
                    <a:latin typeface="Times New Roman" pitchFamily="18" charset="0"/>
                    <a:cs typeface="Times New Roman" pitchFamily="18" charset="0"/>
                  </a:rPr>
                  <a:t>Case 1-2</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rPr>
                  <a:t>Steady </a:t>
                </a:r>
                <a:r>
                  <a:rPr lang="en-US" sz="2400" dirty="0">
                    <a:latin typeface="Times New Roman" pitchFamily="18" charset="0"/>
                    <a:cs typeface="Times New Roman" pitchFamily="18" charset="0"/>
                  </a:rPr>
                  <a:t>Precession with </a:t>
                </a:r>
                <a14:m>
                  <m:oMath xmlns:m="http://schemas.openxmlformats.org/officeDocument/2006/math">
                    <m:r>
                      <a:rPr lang="en-US" sz="2400" i="1">
                        <a:latin typeface="Cambria Math"/>
                        <a:sym typeface="UniversalMath1 BT"/>
                      </a:rPr>
                      <m:t>=</m:t>
                    </m:r>
                    <m:sSup>
                      <m:sSupPr>
                        <m:ctrlPr>
                          <a:rPr lang="en-US" sz="2400" i="1">
                            <a:latin typeface="Cambria Math" panose="02040503050406030204" pitchFamily="18" charset="0"/>
                            <a:sym typeface="UniversalMath1 BT"/>
                          </a:rPr>
                        </m:ctrlPr>
                      </m:sSupPr>
                      <m:e>
                        <m:r>
                          <a:rPr lang="en-US" sz="2400" i="1">
                            <a:latin typeface="Cambria Math"/>
                            <a:sym typeface="UniversalMath1 BT"/>
                          </a:rPr>
                          <m:t>90</m:t>
                        </m:r>
                      </m:e>
                      <m:sup>
                        <m:r>
                          <a:rPr lang="en-US" sz="2400" i="1">
                            <a:latin typeface="Cambria Math"/>
                            <a:sym typeface="UniversalMath1 BT"/>
                          </a:rPr>
                          <m:t>𝑜</m:t>
                        </m:r>
                      </m:sup>
                    </m:sSup>
                  </m:oMath>
                </a14:m>
                <a:endParaRPr lang="en-US" sz="2400" dirty="0">
                  <a:latin typeface="Times New Roman" pitchFamily="18" charset="0"/>
                  <a:cs typeface="Times New Roman" pitchFamily="18" charset="0"/>
                </a:endParaRPr>
              </a:p>
              <a:p>
                <a14:m>
                  <m:oMath xmlns:m="http://schemas.openxmlformats.org/officeDocument/2006/math">
                    <m:acc>
                      <m:accPr>
                        <m:chr m:val="̇"/>
                        <m:ctrlPr>
                          <a:rPr lang="en-US" sz="2400" i="1">
                            <a:latin typeface="Cambria Math" panose="02040503050406030204" pitchFamily="18" charset="0"/>
                          </a:rPr>
                        </m:ctrlPr>
                      </m:accPr>
                      <m:e>
                        <m:r>
                          <m:rPr>
                            <m:sty m:val="p"/>
                          </m:rPr>
                          <a:rPr lang="el-GR" sz="2400" i="1">
                            <a:latin typeface="Cambria Math"/>
                          </a:rPr>
                          <m:t>ϕ</m:t>
                        </m:r>
                      </m:e>
                    </m:acc>
                    <m:r>
                      <a:rPr lang="en-US" sz="2400">
                        <a:latin typeface="Cambria Math"/>
                      </a:rPr>
                      <m:t>=</m:t>
                    </m:r>
                    <m:r>
                      <m:rPr>
                        <m:sty m:val="p"/>
                      </m:rPr>
                      <a:rPr lang="en-US" sz="2400">
                        <a:latin typeface="Cambria Math"/>
                      </a:rPr>
                      <m:t>constant</m:t>
                    </m:r>
                    <m:r>
                      <a:rPr lang="en-US" sz="2400">
                        <a:latin typeface="Cambria Math"/>
                      </a:rPr>
                      <m:t>;</m:t>
                    </m:r>
                    <m:r>
                      <a:rPr lang="en-US" sz="2400" i="1">
                        <a:latin typeface="Cambria Math"/>
                        <a:sym typeface="UniversalMath1 BT"/>
                      </a:rPr>
                      <m:t>=</m:t>
                    </m:r>
                    <m:sSup>
                      <m:sSupPr>
                        <m:ctrlPr>
                          <a:rPr lang="en-US" sz="2400" i="1">
                            <a:latin typeface="Cambria Math" panose="02040503050406030204" pitchFamily="18" charset="0"/>
                            <a:sym typeface="UniversalMath1 BT"/>
                          </a:rPr>
                        </m:ctrlPr>
                      </m:sSupPr>
                      <m:e>
                        <m:r>
                          <a:rPr lang="en-US" sz="2400" i="1">
                            <a:latin typeface="Cambria Math"/>
                            <a:sym typeface="UniversalMath1 BT"/>
                          </a:rPr>
                          <m:t>90</m:t>
                        </m:r>
                      </m:e>
                      <m:sup>
                        <m:r>
                          <a:rPr lang="en-US" sz="2400" i="1">
                            <a:latin typeface="Cambria Math"/>
                            <a:sym typeface="UniversalMath1 BT"/>
                          </a:rPr>
                          <m:t>𝑜</m:t>
                        </m:r>
                      </m:sup>
                    </m:sSup>
                  </m:oMath>
                </a14:m>
                <a:r>
                  <a:rPr lang="en-US" sz="2400" dirty="0"/>
                  <a:t>; </a:t>
                </a:r>
                <a14:m>
                  <m:oMath xmlns:m="http://schemas.openxmlformats.org/officeDocument/2006/math">
                    <m:acc>
                      <m:accPr>
                        <m:chr m:val="̇"/>
                        <m:ctrlPr>
                          <a:rPr lang="en-US" sz="2400" i="1">
                            <a:latin typeface="Cambria Math" panose="02040503050406030204" pitchFamily="18" charset="0"/>
                          </a:rPr>
                        </m:ctrlPr>
                      </m:accPr>
                      <m:e>
                        <m:r>
                          <a:rPr lang="el-GR" sz="2400" i="1">
                            <a:latin typeface="Cambria Math"/>
                            <a:sym typeface="UniversalMath1 BT"/>
                          </a:rPr>
                          <m:t></m:t>
                        </m:r>
                      </m:e>
                    </m:acc>
                    <m:r>
                      <a:rPr lang="en-US" sz="2400" i="1">
                        <a:latin typeface="Cambria Math"/>
                        <a:sym typeface="UniversalMath1 BT"/>
                      </a:rPr>
                      <m:t>=</m:t>
                    </m:r>
                    <m:r>
                      <a:rPr lang="en-US" sz="2400" i="1">
                        <a:latin typeface="Cambria Math"/>
                        <a:sym typeface="UniversalMath1 BT"/>
                      </a:rPr>
                      <m:t>𝑐𝑜𝑛𝑠𝑡𝑎𝑛𝑡</m:t>
                    </m:r>
                  </m:oMath>
                </a14:m>
                <a:endParaRPr lang="en-US" sz="2400" dirty="0"/>
              </a:p>
            </p:txBody>
          </p:sp>
        </mc:Choice>
        <mc:Fallback>
          <p:sp>
            <p:nvSpPr>
              <p:cNvPr id="6" name="Rectangle 5"/>
              <p:cNvSpPr>
                <a:spLocks noRot="1" noChangeAspect="1" noMove="1" noResize="1" noEditPoints="1" noAdjustHandles="1" noChangeArrowheads="1" noChangeShapeType="1" noTextEdit="1"/>
              </p:cNvSpPr>
              <p:nvPr/>
            </p:nvSpPr>
            <p:spPr>
              <a:xfrm>
                <a:off x="1933575" y="4190999"/>
                <a:ext cx="6019800" cy="847989"/>
              </a:xfrm>
              <a:prstGeom prst="rect">
                <a:avLst/>
              </a:prstGeom>
              <a:blipFill>
                <a:blip r:embed="rId6"/>
                <a:stretch>
                  <a:fillRect l="-1518" t="-5000" b="-15000"/>
                </a:stretch>
              </a:blipFill>
            </p:spPr>
            <p:txBody>
              <a:bodyPr/>
              <a:lstStyle/>
              <a:p>
                <a:r>
                  <a:rPr lang="en-US">
                    <a:noFill/>
                  </a:rPr>
                  <a:t> </a:t>
                </a:r>
              </a:p>
            </p:txBody>
          </p:sp>
        </mc:Fallback>
      </mc:AlternateContent>
      <p:graphicFrame>
        <p:nvGraphicFramePr>
          <p:cNvPr id="7" name="Object 6"/>
          <p:cNvGraphicFramePr>
            <a:graphicFrameLocks noChangeAspect="1"/>
          </p:cNvGraphicFramePr>
          <p:nvPr>
            <p:extLst/>
          </p:nvPr>
        </p:nvGraphicFramePr>
        <p:xfrm>
          <a:off x="3581401" y="5257800"/>
          <a:ext cx="2206625" cy="939800"/>
        </p:xfrm>
        <a:graphic>
          <a:graphicData uri="http://schemas.openxmlformats.org/presentationml/2006/ole">
            <mc:AlternateContent xmlns:mc="http://schemas.openxmlformats.org/markup-compatibility/2006">
              <mc:Choice xmlns:v="urn:schemas-microsoft-com:vml" Requires="v">
                <p:oleObj spid="_x0000_s41991" name="Equation" r:id="rId7" imgW="1218960" imgH="533160" progId="Equation.3">
                  <p:embed/>
                </p:oleObj>
              </mc:Choice>
              <mc:Fallback>
                <p:oleObj name="Equation" r:id="rId7" imgW="1218960" imgH="533160" progId="Equation.3">
                  <p:embed/>
                  <p:pic>
                    <p:nvPicPr>
                      <p:cNvPr id="7" name="Object 6"/>
                      <p:cNvPicPr>
                        <a:picLocks noChangeAspect="1" noChangeArrowheads="1"/>
                      </p:cNvPicPr>
                      <p:nvPr/>
                    </p:nvPicPr>
                    <p:blipFill>
                      <a:blip r:embed="rId8"/>
                      <a:srcRect/>
                      <a:stretch>
                        <a:fillRect/>
                      </a:stretch>
                    </p:blipFill>
                    <p:spPr bwMode="auto">
                      <a:xfrm>
                        <a:off x="3581401" y="5257800"/>
                        <a:ext cx="22066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3"/>
          <p:cNvPicPr>
            <a:picLocks noChangeAspect="1" noChangeArrowheads="1"/>
          </p:cNvPicPr>
          <p:nvPr/>
        </p:nvPicPr>
        <p:blipFill>
          <a:blip r:embed="rId9"/>
          <a:srcRect/>
          <a:stretch>
            <a:fillRect/>
          </a:stretch>
        </p:blipFill>
        <p:spPr bwMode="auto">
          <a:xfrm>
            <a:off x="7239000" y="4191000"/>
            <a:ext cx="2590800" cy="2133600"/>
          </a:xfrm>
          <a:prstGeom prst="rect">
            <a:avLst/>
          </a:prstGeom>
          <a:noFill/>
          <a:ln w="9525">
            <a:noFill/>
            <a:miter lim="800000"/>
            <a:headEnd/>
            <a:tailEnd/>
          </a:ln>
          <a:effectLst/>
        </p:spPr>
      </p:pic>
      <p:pic>
        <p:nvPicPr>
          <p:cNvPr id="53331" name="Picture 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6263" y="1066798"/>
            <a:ext cx="28575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386271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536594"/>
            <a:ext cx="8229600" cy="715962"/>
          </a:xfrm>
        </p:spPr>
        <p:txBody>
          <a:bodyPr>
            <a:normAutofit/>
          </a:bodyPr>
          <a:lstStyle/>
          <a:p>
            <a:r>
              <a:rPr lang="en-US" b="1" dirty="0" smtClean="0">
                <a:latin typeface="Times New Roman" pitchFamily="18" charset="0"/>
                <a:cs typeface="Times New Roman" pitchFamily="18" charset="0"/>
              </a:rPr>
              <a:t>GYROSCOPIC MOTION cont’d…</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752600" y="1038225"/>
            <a:ext cx="8915400" cy="1524000"/>
          </a:xfrm>
        </p:spPr>
        <p:txBody>
          <a:bodyPr>
            <a:normAutofit/>
          </a:bodyPr>
          <a:lstStyle/>
          <a:p>
            <a:pPr marL="0" indent="0">
              <a:buNone/>
            </a:pPr>
            <a:r>
              <a:rPr lang="en-US" sz="2400" b="1" dirty="0">
                <a:latin typeface="Times New Roman" pitchFamily="18" charset="0"/>
                <a:cs typeface="Times New Roman" pitchFamily="18" charset="0"/>
              </a:rPr>
              <a:t>Case 1-3</a:t>
            </a:r>
            <a:r>
              <a:rPr lang="en-US" sz="2400" dirty="0">
                <a:latin typeface="Times New Roman" pitchFamily="18" charset="0"/>
                <a:cs typeface="Times New Roman" pitchFamily="18" charset="0"/>
              </a:rPr>
              <a:t>: Steady Precession with no external moment (torque free motion)-spacecraft, projectiles, satellites, spinning football, bullet </a:t>
            </a:r>
            <a:r>
              <a:rPr lang="en-US" sz="2400" dirty="0" err="1">
                <a:latin typeface="Times New Roman" pitchFamily="18" charset="0"/>
                <a:cs typeface="Times New Roman" pitchFamily="18" charset="0"/>
              </a:rPr>
              <a:t>etc</a:t>
            </a:r>
            <a:r>
              <a:rPr lang="en-US" sz="2400" dirty="0">
                <a:latin typeface="Times New Roman" pitchFamily="18" charset="0"/>
                <a:cs typeface="Times New Roman" pitchFamily="18" charset="0"/>
              </a:rPr>
              <a:t>,.</a:t>
            </a:r>
          </a:p>
        </p:txBody>
      </p:sp>
      <p:pic>
        <p:nvPicPr>
          <p:cNvPr id="40963" name="Picture 3"/>
          <p:cNvPicPr>
            <a:picLocks noChangeAspect="1" noChangeArrowheads="1"/>
          </p:cNvPicPr>
          <p:nvPr/>
        </p:nvPicPr>
        <p:blipFill>
          <a:blip r:embed="rId3"/>
          <a:srcRect/>
          <a:stretch>
            <a:fillRect/>
          </a:stretch>
        </p:blipFill>
        <p:spPr bwMode="auto">
          <a:xfrm>
            <a:off x="7239000" y="2849525"/>
            <a:ext cx="2743200" cy="3048000"/>
          </a:xfrm>
          <a:prstGeom prst="rect">
            <a:avLst/>
          </a:prstGeom>
          <a:noFill/>
          <a:ln w="9525">
            <a:noFill/>
            <a:miter lim="800000"/>
            <a:headEnd/>
            <a:tailEnd/>
          </a:ln>
          <a:effectLst/>
        </p:spPr>
      </p:pic>
      <p:graphicFrame>
        <p:nvGraphicFramePr>
          <p:cNvPr id="4" name="Object 3"/>
          <p:cNvGraphicFramePr>
            <a:graphicFrameLocks noChangeAspect="1"/>
          </p:cNvGraphicFramePr>
          <p:nvPr>
            <p:extLst/>
          </p:nvPr>
        </p:nvGraphicFramePr>
        <p:xfrm>
          <a:off x="1828800" y="2209801"/>
          <a:ext cx="3048000" cy="419101"/>
        </p:xfrm>
        <a:graphic>
          <a:graphicData uri="http://schemas.openxmlformats.org/presentationml/2006/ole">
            <mc:AlternateContent xmlns:mc="http://schemas.openxmlformats.org/markup-compatibility/2006">
              <mc:Choice xmlns:v="urn:schemas-microsoft-com:vml" Requires="v">
                <p:oleObj spid="_x0000_s43032" name="Equation" r:id="rId4" imgW="1841500" imgH="228600" progId="Equation.3">
                  <p:embed/>
                </p:oleObj>
              </mc:Choice>
              <mc:Fallback>
                <p:oleObj name="Equation" r:id="rId4" imgW="1841500" imgH="22860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209801"/>
                        <a:ext cx="3048000" cy="419101"/>
                      </a:xfrm>
                      <a:prstGeom prst="rect">
                        <a:avLst/>
                      </a:prstGeom>
                      <a:noFill/>
                    </p:spPr>
                  </p:pic>
                </p:oleObj>
              </mc:Fallback>
            </mc:AlternateContent>
          </a:graphicData>
        </a:graphic>
      </p:graphicFrame>
      <p:graphicFrame>
        <p:nvGraphicFramePr>
          <p:cNvPr id="5" name="Object 4"/>
          <p:cNvGraphicFramePr>
            <a:graphicFrameLocks noChangeAspect="1"/>
          </p:cNvGraphicFramePr>
          <p:nvPr>
            <p:extLst/>
          </p:nvPr>
        </p:nvGraphicFramePr>
        <p:xfrm>
          <a:off x="5181600" y="2209801"/>
          <a:ext cx="2667000" cy="447675"/>
        </p:xfrm>
        <a:graphic>
          <a:graphicData uri="http://schemas.openxmlformats.org/presentationml/2006/ole">
            <mc:AlternateContent xmlns:mc="http://schemas.openxmlformats.org/markup-compatibility/2006">
              <mc:Choice xmlns:v="urn:schemas-microsoft-com:vml" Requires="v">
                <p:oleObj spid="_x0000_s43033" name="Equation" r:id="rId6" imgW="1701800" imgH="241300" progId="Equation.3">
                  <p:embed/>
                </p:oleObj>
              </mc:Choice>
              <mc:Fallback>
                <p:oleObj name="Equation" r:id="rId6" imgW="1701800" imgH="241300" progId="Equation.3">
                  <p:embed/>
                  <p:pic>
                    <p:nvPicPr>
                      <p:cNvPr id="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2209801"/>
                        <a:ext cx="2667000" cy="447675"/>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nvPr>
        </p:nvGraphicFramePr>
        <p:xfrm>
          <a:off x="2286000" y="2895600"/>
          <a:ext cx="914400" cy="381000"/>
        </p:xfrm>
        <a:graphic>
          <a:graphicData uri="http://schemas.openxmlformats.org/presentationml/2006/ole">
            <mc:AlternateContent xmlns:mc="http://schemas.openxmlformats.org/markup-compatibility/2006">
              <mc:Choice xmlns:v="urn:schemas-microsoft-com:vml" Requires="v">
                <p:oleObj spid="_x0000_s43034" name="Equation" r:id="rId8" imgW="457200" imgH="228600" progId="Equation.3">
                  <p:embed/>
                </p:oleObj>
              </mc:Choice>
              <mc:Fallback>
                <p:oleObj name="Equation" r:id="rId8" imgW="457200" imgH="228600" progId="Equation.3">
                  <p:embed/>
                  <p:pic>
                    <p:nvPicPr>
                      <p:cNvPr id="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2895600"/>
                        <a:ext cx="914400" cy="381000"/>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nvPr>
        </p:nvGraphicFramePr>
        <p:xfrm>
          <a:off x="3581400" y="2819400"/>
          <a:ext cx="1295400" cy="609600"/>
        </p:xfrm>
        <a:graphic>
          <a:graphicData uri="http://schemas.openxmlformats.org/presentationml/2006/ole">
            <mc:AlternateContent xmlns:mc="http://schemas.openxmlformats.org/markup-compatibility/2006">
              <mc:Choice xmlns:v="urn:schemas-microsoft-com:vml" Requires="v">
                <p:oleObj spid="_x0000_s43035" name="Equation" r:id="rId10" imgW="939392" imgH="406224" progId="Equation.3">
                  <p:embed/>
                </p:oleObj>
              </mc:Choice>
              <mc:Fallback>
                <p:oleObj name="Equation" r:id="rId10" imgW="939392" imgH="406224" progId="Equation.3">
                  <p:embed/>
                  <p:pic>
                    <p:nvPicPr>
                      <p:cNvPr id="7"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1400" y="2819400"/>
                        <a:ext cx="1295400" cy="609600"/>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nvPr>
        </p:nvGraphicFramePr>
        <p:xfrm>
          <a:off x="5181600" y="2743200"/>
          <a:ext cx="1600200" cy="762000"/>
        </p:xfrm>
        <a:graphic>
          <a:graphicData uri="http://schemas.openxmlformats.org/presentationml/2006/ole">
            <mc:AlternateContent xmlns:mc="http://schemas.openxmlformats.org/markup-compatibility/2006">
              <mc:Choice xmlns:v="urn:schemas-microsoft-com:vml" Requires="v">
                <p:oleObj spid="_x0000_s43036" name="Equation" r:id="rId12" imgW="952087" imgH="444307" progId="Equation.3">
                  <p:embed/>
                </p:oleObj>
              </mc:Choice>
              <mc:Fallback>
                <p:oleObj name="Equation" r:id="rId12" imgW="952087" imgH="444307" progId="Equation.3">
                  <p:embed/>
                  <p:pic>
                    <p:nvPicPr>
                      <p:cNvPr id="8"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600" y="2743200"/>
                        <a:ext cx="1600200" cy="762000"/>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nvPr>
        </p:nvGraphicFramePr>
        <p:xfrm>
          <a:off x="3048001" y="3581400"/>
          <a:ext cx="835025" cy="381000"/>
        </p:xfrm>
        <a:graphic>
          <a:graphicData uri="http://schemas.openxmlformats.org/presentationml/2006/ole">
            <mc:AlternateContent xmlns:mc="http://schemas.openxmlformats.org/markup-compatibility/2006">
              <mc:Choice xmlns:v="urn:schemas-microsoft-com:vml" Requires="v">
                <p:oleObj spid="_x0000_s43037" name="Equation" r:id="rId14" imgW="355320" imgH="203040" progId="Equation.3">
                  <p:embed/>
                </p:oleObj>
              </mc:Choice>
              <mc:Fallback>
                <p:oleObj name="Equation" r:id="rId14" imgW="355320" imgH="203040" progId="Equation.3">
                  <p:embed/>
                  <p:pic>
                    <p:nvPicPr>
                      <p:cNvPr id="9" name="Object 8"/>
                      <p:cNvPicPr>
                        <a:picLocks noChangeAspect="1" noChangeArrowheads="1"/>
                      </p:cNvPicPr>
                      <p:nvPr/>
                    </p:nvPicPr>
                    <p:blipFill>
                      <a:blip r:embed="rId15"/>
                      <a:srcRect/>
                      <a:stretch>
                        <a:fillRect/>
                      </a:stretch>
                    </p:blipFill>
                    <p:spPr bwMode="auto">
                      <a:xfrm>
                        <a:off x="3048001" y="3581400"/>
                        <a:ext cx="835025" cy="381000"/>
                      </a:xfrm>
                      <a:prstGeom prst="rect">
                        <a:avLst/>
                      </a:prstGeom>
                      <a:noFill/>
                    </p:spPr>
                  </p:pic>
                </p:oleObj>
              </mc:Fallback>
            </mc:AlternateContent>
          </a:graphicData>
        </a:graphic>
      </p:graphicFrame>
      <p:graphicFrame>
        <p:nvGraphicFramePr>
          <p:cNvPr id="10" name="Object 9"/>
          <p:cNvGraphicFramePr>
            <a:graphicFrameLocks noChangeAspect="1"/>
          </p:cNvGraphicFramePr>
          <p:nvPr>
            <p:extLst/>
          </p:nvPr>
        </p:nvGraphicFramePr>
        <p:xfrm>
          <a:off x="4124326" y="3605214"/>
          <a:ext cx="1971675" cy="333375"/>
        </p:xfrm>
        <a:graphic>
          <a:graphicData uri="http://schemas.openxmlformats.org/presentationml/2006/ole">
            <mc:AlternateContent xmlns:mc="http://schemas.openxmlformats.org/markup-compatibility/2006">
              <mc:Choice xmlns:v="urn:schemas-microsoft-com:vml" Requires="v">
                <p:oleObj spid="_x0000_s43038" name="Equation" r:id="rId16" imgW="977760" imgH="177480" progId="Equation.3">
                  <p:embed/>
                </p:oleObj>
              </mc:Choice>
              <mc:Fallback>
                <p:oleObj name="Equation" r:id="rId16" imgW="977760" imgH="177480" progId="Equation.3">
                  <p:embed/>
                  <p:pic>
                    <p:nvPicPr>
                      <p:cNvPr id="10" name="Object 9"/>
                      <p:cNvPicPr>
                        <a:picLocks noChangeAspect="1" noChangeArrowheads="1"/>
                      </p:cNvPicPr>
                      <p:nvPr/>
                    </p:nvPicPr>
                    <p:blipFill>
                      <a:blip r:embed="rId17"/>
                      <a:srcRect/>
                      <a:stretch>
                        <a:fillRect/>
                      </a:stretch>
                    </p:blipFill>
                    <p:spPr bwMode="auto">
                      <a:xfrm>
                        <a:off x="4124326" y="3605214"/>
                        <a:ext cx="1971675" cy="333375"/>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nvPr>
        </p:nvGraphicFramePr>
        <p:xfrm>
          <a:off x="2514600" y="4114800"/>
          <a:ext cx="1905000" cy="704850"/>
        </p:xfrm>
        <a:graphic>
          <a:graphicData uri="http://schemas.openxmlformats.org/presentationml/2006/ole">
            <mc:AlternateContent xmlns:mc="http://schemas.openxmlformats.org/markup-compatibility/2006">
              <mc:Choice xmlns:v="urn:schemas-microsoft-com:vml" Requires="v">
                <p:oleObj spid="_x0000_s43039" name="Equation" r:id="rId18" imgW="1143000" imgH="406400" progId="Equation.3">
                  <p:embed/>
                </p:oleObj>
              </mc:Choice>
              <mc:Fallback>
                <p:oleObj name="Equation" r:id="rId18" imgW="1143000" imgH="406400" progId="Equation.3">
                  <p:embed/>
                  <p:pic>
                    <p:nvPicPr>
                      <p:cNvPr id="11"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14600" y="4114800"/>
                        <a:ext cx="1905000" cy="704850"/>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nvPr>
        </p:nvGraphicFramePr>
        <p:xfrm>
          <a:off x="5038725" y="4114800"/>
          <a:ext cx="1066800" cy="704850"/>
        </p:xfrm>
        <a:graphic>
          <a:graphicData uri="http://schemas.openxmlformats.org/presentationml/2006/ole">
            <mc:AlternateContent xmlns:mc="http://schemas.openxmlformats.org/markup-compatibility/2006">
              <mc:Choice xmlns:v="urn:schemas-microsoft-com:vml" Requires="v">
                <p:oleObj spid="_x0000_s43040" name="Equation" r:id="rId20" imgW="533169" imgH="406224" progId="Equation.3">
                  <p:embed/>
                </p:oleObj>
              </mc:Choice>
              <mc:Fallback>
                <p:oleObj name="Equation" r:id="rId20" imgW="533169" imgH="406224" progId="Equation.3">
                  <p:embed/>
                  <p:pic>
                    <p:nvPicPr>
                      <p:cNvPr id="12"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38725" y="4114800"/>
                        <a:ext cx="1066800" cy="704850"/>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nvPr>
        </p:nvGraphicFramePr>
        <p:xfrm>
          <a:off x="1981200" y="4953000"/>
          <a:ext cx="2171700" cy="685800"/>
        </p:xfrm>
        <a:graphic>
          <a:graphicData uri="http://schemas.openxmlformats.org/presentationml/2006/ole">
            <mc:AlternateContent xmlns:mc="http://schemas.openxmlformats.org/markup-compatibility/2006">
              <mc:Choice xmlns:v="urn:schemas-microsoft-com:vml" Requires="v">
                <p:oleObj spid="_x0000_s43041" name="Equation" r:id="rId22" imgW="1409400" imgH="431640" progId="Equation.3">
                  <p:embed/>
                </p:oleObj>
              </mc:Choice>
              <mc:Fallback>
                <p:oleObj name="Equation" r:id="rId22" imgW="1409400" imgH="431640" progId="Equation.3">
                  <p:embed/>
                  <p:pic>
                    <p:nvPicPr>
                      <p:cNvPr id="13" name="Object 12"/>
                      <p:cNvPicPr>
                        <a:picLocks noChangeAspect="1" noChangeArrowheads="1"/>
                      </p:cNvPicPr>
                      <p:nvPr/>
                    </p:nvPicPr>
                    <p:blipFill>
                      <a:blip r:embed="rId23"/>
                      <a:srcRect/>
                      <a:stretch>
                        <a:fillRect/>
                      </a:stretch>
                    </p:blipFill>
                    <p:spPr bwMode="auto">
                      <a:xfrm>
                        <a:off x="1981200" y="4953000"/>
                        <a:ext cx="2171700" cy="685800"/>
                      </a:xfrm>
                      <a:prstGeom prst="rect">
                        <a:avLst/>
                      </a:prstGeom>
                      <a:noFill/>
                    </p:spPr>
                  </p:pic>
                </p:oleObj>
              </mc:Fallback>
            </mc:AlternateContent>
          </a:graphicData>
        </a:graphic>
      </p:graphicFrame>
      <p:graphicFrame>
        <p:nvGraphicFramePr>
          <p:cNvPr id="14" name="Object 13"/>
          <p:cNvGraphicFramePr>
            <a:graphicFrameLocks noChangeAspect="1"/>
          </p:cNvGraphicFramePr>
          <p:nvPr>
            <p:extLst/>
          </p:nvPr>
        </p:nvGraphicFramePr>
        <p:xfrm>
          <a:off x="4789489" y="4876800"/>
          <a:ext cx="2154237" cy="762000"/>
        </p:xfrm>
        <a:graphic>
          <a:graphicData uri="http://schemas.openxmlformats.org/presentationml/2006/ole">
            <mc:AlternateContent xmlns:mc="http://schemas.openxmlformats.org/markup-compatibility/2006">
              <mc:Choice xmlns:v="urn:schemas-microsoft-com:vml" Requires="v">
                <p:oleObj spid="_x0000_s43042" name="Equation" r:id="rId24" imgW="1257120" imgH="482400" progId="Equation.3">
                  <p:embed/>
                </p:oleObj>
              </mc:Choice>
              <mc:Fallback>
                <p:oleObj name="Equation" r:id="rId24" imgW="1257120" imgH="482400" progId="Equation.3">
                  <p:embed/>
                  <p:pic>
                    <p:nvPicPr>
                      <p:cNvPr id="14" name="Object 13"/>
                      <p:cNvPicPr>
                        <a:picLocks noChangeAspect="1" noChangeArrowheads="1"/>
                      </p:cNvPicPr>
                      <p:nvPr/>
                    </p:nvPicPr>
                    <p:blipFill>
                      <a:blip r:embed="rId25"/>
                      <a:srcRect/>
                      <a:stretch>
                        <a:fillRect/>
                      </a:stretch>
                    </p:blipFill>
                    <p:spPr bwMode="auto">
                      <a:xfrm>
                        <a:off x="4789489" y="4876800"/>
                        <a:ext cx="2154237" cy="762000"/>
                      </a:xfrm>
                      <a:prstGeom prst="rect">
                        <a:avLst/>
                      </a:prstGeom>
                      <a:noFill/>
                    </p:spPr>
                  </p:pic>
                </p:oleObj>
              </mc:Fallback>
            </mc:AlternateContent>
          </a:graphicData>
        </a:graphic>
      </p:graphicFrame>
      <p:sp>
        <p:nvSpPr>
          <p:cNvPr id="15" name="Rectangle 12"/>
          <p:cNvSpPr>
            <a:spLocks noChangeArrowheads="1"/>
          </p:cNvSpPr>
          <p:nvPr/>
        </p:nvSpPr>
        <p:spPr bwMode="auto">
          <a:xfrm>
            <a:off x="9560004" y="9010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fontAlgn="base">
              <a:spcBef>
                <a:spcPct val="0"/>
              </a:spcBef>
              <a:spcAft>
                <a:spcPct val="0"/>
              </a:spcAft>
            </a:pPr>
            <a:r>
              <a:rPr lang="en-GB" sz="1200">
                <a:latin typeface="Times New Roman" pitchFamily="18" charset="0"/>
                <a:ea typeface="Calibri" pitchFamily="34" charset="0"/>
                <a:cs typeface="Times New Roman" pitchFamily="18" charset="0"/>
              </a:rPr>
              <a:t>	</a:t>
            </a:r>
            <a:endParaRPr lang="en-GB">
              <a:latin typeface="Arial" pitchFamily="34" charset="0"/>
              <a:cs typeface="Arial" pitchFamily="34" charset="0"/>
            </a:endParaRPr>
          </a:p>
        </p:txBody>
      </p:sp>
      <p:sp>
        <p:nvSpPr>
          <p:cNvPr id="18" name="Rectangle 15"/>
          <p:cNvSpPr>
            <a:spLocks noChangeArrowheads="1"/>
          </p:cNvSpPr>
          <p:nvPr/>
        </p:nvSpPr>
        <p:spPr bwMode="auto">
          <a:xfrm>
            <a:off x="9560004" y="1090227"/>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fontAlgn="base">
              <a:spcBef>
                <a:spcPct val="0"/>
              </a:spcBef>
              <a:spcAft>
                <a:spcPct val="0"/>
              </a:spcAft>
            </a:pPr>
            <a:r>
              <a:rPr lang="en-GB" sz="1200">
                <a:latin typeface="Times New Roman" pitchFamily="18" charset="0"/>
                <a:ea typeface="Calibri" pitchFamily="34" charset="0"/>
                <a:cs typeface="Times New Roman" pitchFamily="18" charset="0"/>
              </a:rPr>
              <a:t>	</a:t>
            </a:r>
            <a:endParaRPr lang="en-GB">
              <a:latin typeface="Arial" pitchFamily="34" charset="0"/>
              <a:cs typeface="Arial" pitchFamily="34" charset="0"/>
            </a:endParaRPr>
          </a:p>
        </p:txBody>
      </p:sp>
      <p:sp>
        <p:nvSpPr>
          <p:cNvPr id="19" name="Rectangle 16"/>
          <p:cNvSpPr>
            <a:spLocks noChangeArrowheads="1"/>
          </p:cNvSpPr>
          <p:nvPr/>
        </p:nvSpPr>
        <p:spPr bwMode="auto">
          <a:xfrm>
            <a:off x="8636676" y="1480752"/>
            <a:ext cx="20313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fontAlgn="base">
              <a:spcBef>
                <a:spcPct val="0"/>
              </a:spcBef>
              <a:spcAft>
                <a:spcPct val="0"/>
              </a:spcAft>
            </a:pPr>
            <a:r>
              <a:rPr lang="en-GB" sz="1200">
                <a:latin typeface="Times New Roman" pitchFamily="18" charset="0"/>
                <a:ea typeface="Calibri" pitchFamily="34" charset="0"/>
                <a:cs typeface="Times New Roman" pitchFamily="18" charset="0"/>
              </a:rPr>
              <a:t>		</a:t>
            </a:r>
            <a:endParaRPr lang="en-GB">
              <a:latin typeface="Arial" pitchFamily="34" charset="0"/>
              <a:cs typeface="Arial" pitchFamily="34" charset="0"/>
            </a:endParaRPr>
          </a:p>
        </p:txBody>
      </p:sp>
      <p:sp>
        <p:nvSpPr>
          <p:cNvPr id="26" name="Rectangle 23"/>
          <p:cNvSpPr>
            <a:spLocks noChangeArrowheads="1"/>
          </p:cNvSpPr>
          <p:nvPr/>
        </p:nvSpPr>
        <p:spPr bwMode="auto">
          <a:xfrm>
            <a:off x="1524000" y="4033452"/>
            <a:ext cx="11368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GB" sz="1200">
                <a:latin typeface="Times New Roman" pitchFamily="18" charset="0"/>
                <a:ea typeface="Calibri" pitchFamily="34" charset="0"/>
                <a:cs typeface="Times New Roman" pitchFamily="18" charset="0"/>
              </a:rPr>
              <a:t>	</a:t>
            </a:r>
            <a:r>
              <a:rPr lang="en-US" sz="800">
                <a:latin typeface="Arial" pitchFamily="34" charset="0"/>
                <a:cs typeface="Arial" pitchFamily="34" charset="0"/>
              </a:rPr>
              <a:t> </a:t>
            </a:r>
            <a:endParaRPr lang="en-US">
              <a:latin typeface="Arial" pitchFamily="34" charset="0"/>
              <a:cs typeface="Arial" pitchFamily="34" charset="0"/>
            </a:endParaRPr>
          </a:p>
        </p:txBody>
      </p:sp>
    </p:spTree>
    <p:extLst>
      <p:ext uri="{BB962C8B-B14F-4D97-AF65-F5344CB8AC3E}">
        <p14:creationId xmlns:p14="http://schemas.microsoft.com/office/powerpoint/2010/main" val="4221370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3466"/>
            <a:ext cx="8229600" cy="685800"/>
          </a:xfrm>
        </p:spPr>
        <p:txBody>
          <a:bodyPr>
            <a:normAutofit/>
          </a:bodyPr>
          <a:lstStyle/>
          <a:p>
            <a:r>
              <a:rPr lang="en-US" b="1" dirty="0" smtClean="0">
                <a:latin typeface="Times New Roman" pitchFamily="18" charset="0"/>
                <a:cs typeface="Times New Roman" pitchFamily="18" charset="0"/>
              </a:rPr>
              <a:t>Worked Example 3</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724025" y="914401"/>
            <a:ext cx="8610600" cy="1981199"/>
          </a:xfrm>
        </p:spPr>
        <p:txBody>
          <a:bodyPr>
            <a:normAutofit lnSpcReduction="10000"/>
          </a:bodyPr>
          <a:lstStyle/>
          <a:p>
            <a:pPr algn="just">
              <a:buNone/>
            </a:pPr>
            <a:r>
              <a:rPr lang="en-GB" dirty="0" smtClean="0">
                <a:latin typeface="Times New Roman" pitchFamily="18" charset="0"/>
                <a:cs typeface="Times New Roman" pitchFamily="18" charset="0"/>
              </a:rPr>
              <a:t>	</a:t>
            </a:r>
            <a:r>
              <a:rPr lang="en-GB" sz="2400" dirty="0">
                <a:latin typeface="Times New Roman" pitchFamily="18" charset="0"/>
                <a:cs typeface="Times New Roman" pitchFamily="18" charset="0"/>
              </a:rPr>
              <a:t>A top of mass of 0.5 kg is </a:t>
            </a:r>
            <a:r>
              <a:rPr lang="en-GB" sz="2400" dirty="0" err="1">
                <a:latin typeface="Times New Roman" pitchFamily="18" charset="0"/>
                <a:cs typeface="Times New Roman" pitchFamily="18" charset="0"/>
              </a:rPr>
              <a:t>precessing</a:t>
            </a:r>
            <a:r>
              <a:rPr lang="en-GB" sz="2400" dirty="0">
                <a:latin typeface="Times New Roman" pitchFamily="18" charset="0"/>
                <a:cs typeface="Times New Roman" pitchFamily="18" charset="0"/>
              </a:rPr>
              <a:t> about the vertical axis at a constant angle of 60</a:t>
            </a:r>
            <a:r>
              <a:rPr lang="en-GB" sz="2400" baseline="30000" dirty="0">
                <a:latin typeface="Times New Roman" pitchFamily="18" charset="0"/>
                <a:cs typeface="Times New Roman" pitchFamily="18" charset="0"/>
              </a:rPr>
              <a:t>o</a:t>
            </a:r>
            <a:r>
              <a:rPr lang="en-GB" sz="2400" dirty="0">
                <a:latin typeface="Times New Roman" pitchFamily="18" charset="0"/>
                <a:cs typeface="Times New Roman" pitchFamily="18" charset="0"/>
              </a:rPr>
              <a:t>, as shown in below. If it spins at </a:t>
            </a:r>
            <a:r>
              <a:rPr lang="en-GB" sz="2400" dirty="0" err="1">
                <a:latin typeface="Times New Roman" pitchFamily="18" charset="0"/>
                <a:cs typeface="Times New Roman" pitchFamily="18" charset="0"/>
              </a:rPr>
              <a:t>ω</a:t>
            </a:r>
            <a:r>
              <a:rPr lang="en-GB" sz="2400" baseline="-25000" dirty="0" err="1">
                <a:latin typeface="Times New Roman" pitchFamily="18" charset="0"/>
                <a:cs typeface="Times New Roman" pitchFamily="18" charset="0"/>
              </a:rPr>
              <a:t>s</a:t>
            </a:r>
            <a:r>
              <a:rPr lang="en-GB" sz="2400" dirty="0">
                <a:latin typeface="Times New Roman" pitchFamily="18" charset="0"/>
                <a:cs typeface="Times New Roman" pitchFamily="18" charset="0"/>
              </a:rPr>
              <a:t> = 100 </a:t>
            </a:r>
            <a:r>
              <a:rPr lang="en-GB" sz="2400" dirty="0" err="1">
                <a:latin typeface="Times New Roman" pitchFamily="18" charset="0"/>
                <a:cs typeface="Times New Roman" pitchFamily="18" charset="0"/>
              </a:rPr>
              <a:t>rad</a:t>
            </a:r>
            <a:r>
              <a:rPr lang="en-GB" sz="2400" dirty="0">
                <a:latin typeface="Times New Roman" pitchFamily="18" charset="0"/>
                <a:cs typeface="Times New Roman" pitchFamily="18" charset="0"/>
              </a:rPr>
              <a:t>/s, determine the </a:t>
            </a:r>
            <a:r>
              <a:rPr lang="en-GB" sz="2400" dirty="0" err="1">
                <a:latin typeface="Times New Roman" pitchFamily="18" charset="0"/>
                <a:cs typeface="Times New Roman" pitchFamily="18" charset="0"/>
              </a:rPr>
              <a:t>precessional</a:t>
            </a:r>
            <a:r>
              <a:rPr lang="en-GB" sz="2400" dirty="0">
                <a:latin typeface="Times New Roman" pitchFamily="18" charset="0"/>
                <a:cs typeface="Times New Roman" pitchFamily="18" charset="0"/>
              </a:rPr>
              <a:t> velocity </a:t>
            </a:r>
            <a:r>
              <a:rPr lang="en-GB" sz="2400" dirty="0" err="1">
                <a:latin typeface="Times New Roman" pitchFamily="18" charset="0"/>
                <a:cs typeface="Times New Roman" pitchFamily="18" charset="0"/>
              </a:rPr>
              <a:t>ω</a:t>
            </a:r>
            <a:r>
              <a:rPr lang="en-GB" sz="2400" baseline="-25000" dirty="0" err="1">
                <a:latin typeface="Times New Roman" pitchFamily="18" charset="0"/>
                <a:cs typeface="Times New Roman" pitchFamily="18" charset="0"/>
              </a:rPr>
              <a:t>p</a:t>
            </a:r>
            <a:r>
              <a:rPr lang="en-GB" sz="2400" dirty="0">
                <a:latin typeface="Times New Roman" pitchFamily="18" charset="0"/>
                <a:cs typeface="Times New Roman" pitchFamily="18" charset="0"/>
              </a:rPr>
              <a:t>. Assume that the axial and transverse moments of inertia of the top are 0.45 x 10</a:t>
            </a:r>
            <a:r>
              <a:rPr lang="en-GB" sz="2400" baseline="30000" dirty="0">
                <a:latin typeface="Times New Roman" pitchFamily="18" charset="0"/>
                <a:cs typeface="Times New Roman" pitchFamily="18" charset="0"/>
              </a:rPr>
              <a:t>-3</a:t>
            </a:r>
            <a:r>
              <a:rPr lang="en-GB" sz="2400" dirty="0">
                <a:latin typeface="Times New Roman" pitchFamily="18" charset="0"/>
                <a:cs typeface="Times New Roman" pitchFamily="18" charset="0"/>
              </a:rPr>
              <a:t> kg.m</a:t>
            </a:r>
            <a:r>
              <a:rPr lang="en-GB" sz="2400" baseline="30000" dirty="0">
                <a:latin typeface="Times New Roman" pitchFamily="18" charset="0"/>
                <a:cs typeface="Times New Roman" pitchFamily="18" charset="0"/>
              </a:rPr>
              <a:t>2</a:t>
            </a:r>
            <a:r>
              <a:rPr lang="en-GB" sz="2400" dirty="0">
                <a:latin typeface="Times New Roman" pitchFamily="18" charset="0"/>
                <a:cs typeface="Times New Roman" pitchFamily="18" charset="0"/>
              </a:rPr>
              <a:t> and 1.20 x 10</a:t>
            </a:r>
            <a:r>
              <a:rPr lang="en-GB" sz="2400" baseline="30000" dirty="0">
                <a:latin typeface="Times New Roman" pitchFamily="18" charset="0"/>
                <a:cs typeface="Times New Roman" pitchFamily="18" charset="0"/>
              </a:rPr>
              <a:t>-3</a:t>
            </a:r>
            <a:r>
              <a:rPr lang="en-GB" sz="2400" dirty="0">
                <a:latin typeface="Times New Roman" pitchFamily="18" charset="0"/>
                <a:cs typeface="Times New Roman" pitchFamily="18" charset="0"/>
              </a:rPr>
              <a:t> kg.m</a:t>
            </a:r>
            <a:r>
              <a:rPr lang="en-GB" sz="2400" baseline="30000" dirty="0">
                <a:latin typeface="Times New Roman" pitchFamily="18" charset="0"/>
                <a:cs typeface="Times New Roman" pitchFamily="18" charset="0"/>
              </a:rPr>
              <a:t>2</a:t>
            </a:r>
            <a:r>
              <a:rPr lang="en-GB" sz="2400" dirty="0">
                <a:latin typeface="Times New Roman" pitchFamily="18" charset="0"/>
                <a:cs typeface="Times New Roman" pitchFamily="18" charset="0"/>
              </a:rPr>
              <a:t>, respectively, measured with respect to the fixed point O.</a:t>
            </a:r>
            <a:endParaRPr lang="en-US" sz="2400" dirty="0">
              <a:latin typeface="Times New Roman" pitchFamily="18" charset="0"/>
              <a:cs typeface="Times New Roman" pitchFamily="18" charset="0"/>
            </a:endParaRPr>
          </a:p>
          <a:p>
            <a:pPr>
              <a:buNone/>
            </a:pPr>
            <a:endParaRPr lang="en-US" dirty="0"/>
          </a:p>
        </p:txBody>
      </p:sp>
      <p:pic>
        <p:nvPicPr>
          <p:cNvPr id="41987" name="Picture 3"/>
          <p:cNvPicPr>
            <a:picLocks noChangeAspect="1" noChangeArrowheads="1"/>
          </p:cNvPicPr>
          <p:nvPr/>
        </p:nvPicPr>
        <p:blipFill>
          <a:blip r:embed="rId2"/>
          <a:srcRect t="5381" b="4933"/>
          <a:stretch>
            <a:fillRect/>
          </a:stretch>
        </p:blipFill>
        <p:spPr bwMode="auto">
          <a:xfrm>
            <a:off x="2667000" y="3143250"/>
            <a:ext cx="3200400" cy="3505200"/>
          </a:xfrm>
          <a:prstGeom prst="rect">
            <a:avLst/>
          </a:prstGeom>
          <a:noFill/>
          <a:ln w="9525">
            <a:noFill/>
            <a:miter lim="800000"/>
            <a:headEnd/>
            <a:tailEnd/>
          </a:ln>
          <a:effectLst/>
        </p:spPr>
      </p:pic>
      <p:pic>
        <p:nvPicPr>
          <p:cNvPr id="41988" name="Picture 4"/>
          <p:cNvPicPr>
            <a:picLocks noChangeAspect="1" noChangeArrowheads="1"/>
          </p:cNvPicPr>
          <p:nvPr/>
        </p:nvPicPr>
        <p:blipFill>
          <a:blip r:embed="rId3"/>
          <a:srcRect/>
          <a:stretch>
            <a:fillRect/>
          </a:stretch>
        </p:blipFill>
        <p:spPr bwMode="auto">
          <a:xfrm>
            <a:off x="6705600" y="3143250"/>
            <a:ext cx="3505200" cy="3505200"/>
          </a:xfrm>
          <a:prstGeom prst="rect">
            <a:avLst/>
          </a:prstGeom>
          <a:noFill/>
          <a:ln w="9525">
            <a:noFill/>
            <a:miter lim="800000"/>
            <a:headEnd/>
            <a:tailEnd/>
          </a:ln>
          <a:effectLst/>
        </p:spPr>
      </p:pic>
      <p:sp>
        <p:nvSpPr>
          <p:cNvPr id="8" name="TextBox 7"/>
          <p:cNvSpPr txBox="1"/>
          <p:nvPr/>
        </p:nvSpPr>
        <p:spPr>
          <a:xfrm>
            <a:off x="7391400" y="3124200"/>
            <a:ext cx="990600" cy="369332"/>
          </a:xfrm>
          <a:prstGeom prst="rect">
            <a:avLst/>
          </a:prstGeom>
          <a:noFill/>
        </p:spPr>
        <p:txBody>
          <a:bodyPr wrap="square" rtlCol="0">
            <a:spAutoFit/>
          </a:bodyPr>
          <a:lstStyle/>
          <a:p>
            <a:r>
              <a:rPr lang="en-US" b="1" dirty="0"/>
              <a:t>FBD</a:t>
            </a:r>
            <a:endParaRPr lang="en-US" b="1" dirty="0"/>
          </a:p>
        </p:txBody>
      </p:sp>
    </p:spTree>
    <p:extLst>
      <p:ext uri="{BB962C8B-B14F-4D97-AF65-F5344CB8AC3E}">
        <p14:creationId xmlns:p14="http://schemas.microsoft.com/office/powerpoint/2010/main" val="8712835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666750"/>
          </a:xfrm>
        </p:spPr>
        <p:txBody>
          <a:bodyPr>
            <a:normAutofit/>
          </a:bodyPr>
          <a:lstStyle/>
          <a:p>
            <a:r>
              <a:rPr lang="en-US" b="1" dirty="0" smtClean="0">
                <a:latin typeface="Times New Roman" pitchFamily="18" charset="0"/>
                <a:cs typeface="Times New Roman" pitchFamily="18" charset="0"/>
              </a:rPr>
              <a:t>Solution 3 cont’d…</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543050" y="866775"/>
            <a:ext cx="9029700" cy="1981200"/>
          </a:xfrm>
        </p:spPr>
        <p:txBody>
          <a:bodyPr>
            <a:normAutofit/>
          </a:bodyPr>
          <a:lstStyle/>
          <a:p>
            <a:pPr algn="just">
              <a:buNone/>
            </a:pPr>
            <a:r>
              <a:rPr lang="en-GB" sz="2200" dirty="0"/>
              <a:t>	</a:t>
            </a:r>
            <a:r>
              <a:rPr lang="en-GB" sz="2200" dirty="0">
                <a:latin typeface="Times New Roman" pitchFamily="18" charset="0"/>
                <a:cs typeface="Times New Roman" pitchFamily="18" charset="0"/>
              </a:rPr>
              <a:t>From the FBD above, the coordinate system is established such that the vertical points toward the positive Z direction, which is the axis of precession. Based on the coordinated system, the following given data are; </a:t>
            </a:r>
            <a:r>
              <a:rPr lang="en-GB" sz="2200" dirty="0" err="1">
                <a:latin typeface="Times New Roman" pitchFamily="18" charset="0"/>
                <a:cs typeface="Times New Roman" pitchFamily="18" charset="0"/>
              </a:rPr>
              <a:t>I</a:t>
            </a:r>
            <a:r>
              <a:rPr lang="en-GB" sz="2200" baseline="-25000" dirty="0" err="1">
                <a:latin typeface="Times New Roman" pitchFamily="18" charset="0"/>
                <a:cs typeface="Times New Roman" pitchFamily="18" charset="0"/>
              </a:rPr>
              <a:t>xx</a:t>
            </a:r>
            <a:r>
              <a:rPr lang="en-GB" sz="2200" dirty="0">
                <a:latin typeface="Times New Roman" pitchFamily="18" charset="0"/>
                <a:cs typeface="Times New Roman" pitchFamily="18" charset="0"/>
              </a:rPr>
              <a:t> = 1.20 x 10</a:t>
            </a:r>
            <a:r>
              <a:rPr lang="en-GB" sz="2200" baseline="30000" dirty="0">
                <a:latin typeface="Times New Roman" pitchFamily="18" charset="0"/>
                <a:cs typeface="Times New Roman" pitchFamily="18" charset="0"/>
              </a:rPr>
              <a:t>-3</a:t>
            </a:r>
            <a:r>
              <a:rPr lang="en-GB" sz="2200" dirty="0">
                <a:latin typeface="Times New Roman" pitchFamily="18" charset="0"/>
                <a:cs typeface="Times New Roman" pitchFamily="18" charset="0"/>
              </a:rPr>
              <a:t> kg.m</a:t>
            </a:r>
            <a:r>
              <a:rPr lang="en-GB" sz="2200" baseline="30000" dirty="0">
                <a:latin typeface="Times New Roman" pitchFamily="18" charset="0"/>
                <a:cs typeface="Times New Roman" pitchFamily="18" charset="0"/>
              </a:rPr>
              <a:t>2</a:t>
            </a:r>
            <a:r>
              <a:rPr lang="en-GB" sz="2200" dirty="0">
                <a:latin typeface="Times New Roman" pitchFamily="18" charset="0"/>
                <a:cs typeface="Times New Roman" pitchFamily="18" charset="0"/>
              </a:rPr>
              <a:t>,  </a:t>
            </a:r>
            <a:r>
              <a:rPr lang="en-GB" sz="2200" dirty="0" err="1">
                <a:latin typeface="Times New Roman" pitchFamily="18" charset="0"/>
                <a:cs typeface="Times New Roman" pitchFamily="18" charset="0"/>
              </a:rPr>
              <a:t>I</a:t>
            </a:r>
            <a:r>
              <a:rPr lang="en-GB" sz="2200" baseline="-25000" dirty="0" err="1">
                <a:latin typeface="Times New Roman" pitchFamily="18" charset="0"/>
                <a:cs typeface="Times New Roman" pitchFamily="18" charset="0"/>
              </a:rPr>
              <a:t>zz</a:t>
            </a:r>
            <a:r>
              <a:rPr lang="en-GB" sz="2200" dirty="0">
                <a:latin typeface="Times New Roman" pitchFamily="18" charset="0"/>
                <a:cs typeface="Times New Roman" pitchFamily="18" charset="0"/>
              </a:rPr>
              <a:t> = 0.45 x 10</a:t>
            </a:r>
            <a:r>
              <a:rPr lang="en-GB" sz="2200" baseline="30000" dirty="0">
                <a:latin typeface="Times New Roman" pitchFamily="18" charset="0"/>
                <a:cs typeface="Times New Roman" pitchFamily="18" charset="0"/>
              </a:rPr>
              <a:t>-3</a:t>
            </a:r>
            <a:r>
              <a:rPr lang="en-GB" sz="2200" dirty="0">
                <a:latin typeface="Times New Roman" pitchFamily="18" charset="0"/>
                <a:cs typeface="Times New Roman" pitchFamily="18" charset="0"/>
              </a:rPr>
              <a:t> kg.m</a:t>
            </a:r>
            <a:r>
              <a:rPr lang="en-GB" sz="2200" baseline="30000" dirty="0">
                <a:latin typeface="Times New Roman" pitchFamily="18" charset="0"/>
                <a:cs typeface="Times New Roman" pitchFamily="18" charset="0"/>
              </a:rPr>
              <a:t>2</a:t>
            </a:r>
            <a:r>
              <a:rPr lang="en-GB" sz="2200" dirty="0">
                <a:latin typeface="Times New Roman" pitchFamily="18" charset="0"/>
                <a:cs typeface="Times New Roman" pitchFamily="18" charset="0"/>
              </a:rPr>
              <a:t>, m = 0.5 kg, h = 50 mm, θ = 60</a:t>
            </a:r>
            <a:r>
              <a:rPr lang="en-GB" sz="2200" baseline="30000" dirty="0">
                <a:latin typeface="Times New Roman" pitchFamily="18" charset="0"/>
                <a:cs typeface="Times New Roman" pitchFamily="18" charset="0"/>
              </a:rPr>
              <a:t>o</a:t>
            </a:r>
            <a:r>
              <a:rPr lang="en-GB" sz="2200" dirty="0">
                <a:latin typeface="Times New Roman" pitchFamily="18" charset="0"/>
                <a:cs typeface="Times New Roman" pitchFamily="18" charset="0"/>
              </a:rPr>
              <a:t>. Assuming that the motion is a steady    precession, the sum moments about point O is</a:t>
            </a:r>
            <a:endParaRPr lang="en-US" sz="2200" dirty="0">
              <a:latin typeface="Times New Roman" pitchFamily="18" charset="0"/>
              <a:cs typeface="Times New Roman" pitchFamily="18" charset="0"/>
            </a:endParaRPr>
          </a:p>
        </p:txBody>
      </p:sp>
      <p:graphicFrame>
        <p:nvGraphicFramePr>
          <p:cNvPr id="4" name="Object 3"/>
          <p:cNvGraphicFramePr>
            <a:graphicFrameLocks noChangeAspect="1"/>
          </p:cNvGraphicFramePr>
          <p:nvPr>
            <p:extLst/>
          </p:nvPr>
        </p:nvGraphicFramePr>
        <p:xfrm>
          <a:off x="3352800" y="2971800"/>
          <a:ext cx="5029200" cy="381000"/>
        </p:xfrm>
        <a:graphic>
          <a:graphicData uri="http://schemas.openxmlformats.org/presentationml/2006/ole">
            <mc:AlternateContent xmlns:mc="http://schemas.openxmlformats.org/markup-compatibility/2006">
              <mc:Choice xmlns:v="urn:schemas-microsoft-com:vml" Requires="v">
                <p:oleObj spid="_x0000_s44046" name="Equation" r:id="rId3" imgW="2869920" imgH="241200" progId="Equation.3">
                  <p:embed/>
                </p:oleObj>
              </mc:Choice>
              <mc:Fallback>
                <p:oleObj name="Equation" r:id="rId3" imgW="2869920" imgH="241200" progId="Equation.3">
                  <p:embed/>
                  <p:pic>
                    <p:nvPicPr>
                      <p:cNvPr id="4" name="Object 3"/>
                      <p:cNvPicPr>
                        <a:picLocks noChangeAspect="1" noChangeArrowheads="1"/>
                      </p:cNvPicPr>
                      <p:nvPr/>
                    </p:nvPicPr>
                    <p:blipFill>
                      <a:blip r:embed="rId4"/>
                      <a:srcRect/>
                      <a:stretch>
                        <a:fillRect/>
                      </a:stretch>
                    </p:blipFill>
                    <p:spPr bwMode="auto">
                      <a:xfrm>
                        <a:off x="3352800" y="2971800"/>
                        <a:ext cx="5029200" cy="381000"/>
                      </a:xfrm>
                      <a:prstGeom prst="rect">
                        <a:avLst/>
                      </a:prstGeom>
                      <a:noFill/>
                    </p:spPr>
                  </p:pic>
                </p:oleObj>
              </mc:Fallback>
            </mc:AlternateContent>
          </a:graphicData>
        </a:graphic>
      </p:graphicFrame>
      <p:graphicFrame>
        <p:nvGraphicFramePr>
          <p:cNvPr id="5" name="Object 4"/>
          <p:cNvGraphicFramePr>
            <a:graphicFrameLocks noChangeAspect="1"/>
          </p:cNvGraphicFramePr>
          <p:nvPr>
            <p:extLst/>
          </p:nvPr>
        </p:nvGraphicFramePr>
        <p:xfrm>
          <a:off x="1840584" y="3581400"/>
          <a:ext cx="8446417" cy="381000"/>
        </p:xfrm>
        <a:graphic>
          <a:graphicData uri="http://schemas.openxmlformats.org/presentationml/2006/ole">
            <mc:AlternateContent xmlns:mc="http://schemas.openxmlformats.org/markup-compatibility/2006">
              <mc:Choice xmlns:v="urn:schemas-microsoft-com:vml" Requires="v">
                <p:oleObj spid="_x0000_s44047" name="Equation" r:id="rId5" imgW="5892480" imgH="228600" progId="Equation.3">
                  <p:embed/>
                </p:oleObj>
              </mc:Choice>
              <mc:Fallback>
                <p:oleObj name="Equation" r:id="rId5" imgW="5892480" imgH="228600" progId="Equation.3">
                  <p:embed/>
                  <p:pic>
                    <p:nvPicPr>
                      <p:cNvPr id="5" name="Object 4"/>
                      <p:cNvPicPr>
                        <a:picLocks noChangeAspect="1" noChangeArrowheads="1"/>
                      </p:cNvPicPr>
                      <p:nvPr/>
                    </p:nvPicPr>
                    <p:blipFill>
                      <a:blip r:embed="rId6"/>
                      <a:srcRect/>
                      <a:stretch>
                        <a:fillRect/>
                      </a:stretch>
                    </p:blipFill>
                    <p:spPr bwMode="auto">
                      <a:xfrm>
                        <a:off x="1840584" y="3581400"/>
                        <a:ext cx="8446417" cy="381000"/>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nvPr>
        </p:nvGraphicFramePr>
        <p:xfrm>
          <a:off x="3930650" y="4191000"/>
          <a:ext cx="3036888" cy="381000"/>
        </p:xfrm>
        <a:graphic>
          <a:graphicData uri="http://schemas.openxmlformats.org/presentationml/2006/ole">
            <mc:AlternateContent xmlns:mc="http://schemas.openxmlformats.org/markup-compatibility/2006">
              <mc:Choice xmlns:v="urn:schemas-microsoft-com:vml" Requires="v">
                <p:oleObj spid="_x0000_s44048" name="Equation" r:id="rId7" imgW="1777680" imgH="228600" progId="Equation.3">
                  <p:embed/>
                </p:oleObj>
              </mc:Choice>
              <mc:Fallback>
                <p:oleObj name="Equation" r:id="rId7" imgW="1777680" imgH="228600" progId="Equation.3">
                  <p:embed/>
                  <p:pic>
                    <p:nvPicPr>
                      <p:cNvPr id="6" name="Object 5"/>
                      <p:cNvPicPr>
                        <a:picLocks noChangeAspect="1" noChangeArrowheads="1"/>
                      </p:cNvPicPr>
                      <p:nvPr/>
                    </p:nvPicPr>
                    <p:blipFill>
                      <a:blip r:embed="rId8"/>
                      <a:srcRect/>
                      <a:stretch>
                        <a:fillRect/>
                      </a:stretch>
                    </p:blipFill>
                    <p:spPr bwMode="auto">
                      <a:xfrm>
                        <a:off x="3930650" y="4191000"/>
                        <a:ext cx="3036888" cy="381000"/>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nvPr>
        </p:nvGraphicFramePr>
        <p:xfrm>
          <a:off x="3657601" y="4724400"/>
          <a:ext cx="1895475" cy="381000"/>
        </p:xfrm>
        <a:graphic>
          <a:graphicData uri="http://schemas.openxmlformats.org/presentationml/2006/ole">
            <mc:AlternateContent xmlns:mc="http://schemas.openxmlformats.org/markup-compatibility/2006">
              <mc:Choice xmlns:v="urn:schemas-microsoft-com:vml" Requires="v">
                <p:oleObj spid="_x0000_s44049" name="Equation" r:id="rId9" imgW="977900" imgH="228600" progId="Equation.3">
                  <p:embed/>
                </p:oleObj>
              </mc:Choice>
              <mc:Fallback>
                <p:oleObj name="Equation" r:id="rId9" imgW="977900" imgH="228600" progId="Equation.3">
                  <p:embed/>
                  <p:pic>
                    <p:nvPicPr>
                      <p:cNvPr id="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1" y="4724400"/>
                        <a:ext cx="1895475" cy="381000"/>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nvPr>
        </p:nvGraphicFramePr>
        <p:xfrm>
          <a:off x="5619750" y="4724400"/>
          <a:ext cx="1866900" cy="381000"/>
        </p:xfrm>
        <a:graphic>
          <a:graphicData uri="http://schemas.openxmlformats.org/presentationml/2006/ole">
            <mc:AlternateContent xmlns:mc="http://schemas.openxmlformats.org/markup-compatibility/2006">
              <mc:Choice xmlns:v="urn:schemas-microsoft-com:vml" Requires="v">
                <p:oleObj spid="_x0000_s44050" name="Equation" r:id="rId11" imgW="977760" imgH="228600" progId="Equation.3">
                  <p:embed/>
                </p:oleObj>
              </mc:Choice>
              <mc:Fallback>
                <p:oleObj name="Equation" r:id="rId11" imgW="977760" imgH="228600" progId="Equation.3">
                  <p:embed/>
                  <p:pic>
                    <p:nvPicPr>
                      <p:cNvPr id="8" name="Object 7"/>
                      <p:cNvPicPr>
                        <a:picLocks noChangeAspect="1" noChangeArrowheads="1"/>
                      </p:cNvPicPr>
                      <p:nvPr/>
                    </p:nvPicPr>
                    <p:blipFill>
                      <a:blip r:embed="rId12"/>
                      <a:srcRect/>
                      <a:stretch>
                        <a:fillRect/>
                      </a:stretch>
                    </p:blipFill>
                    <p:spPr bwMode="auto">
                      <a:xfrm>
                        <a:off x="5619750" y="4724400"/>
                        <a:ext cx="1866900" cy="381000"/>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nvPr>
        </p:nvGraphicFramePr>
        <p:xfrm>
          <a:off x="4606925" y="5785485"/>
          <a:ext cx="1936750" cy="381000"/>
        </p:xfrm>
        <a:graphic>
          <a:graphicData uri="http://schemas.openxmlformats.org/presentationml/2006/ole">
            <mc:AlternateContent xmlns:mc="http://schemas.openxmlformats.org/markup-compatibility/2006">
              <mc:Choice xmlns:v="urn:schemas-microsoft-com:vml" Requires="v">
                <p:oleObj spid="_x0000_s44051" name="Equation" r:id="rId13" imgW="977760" imgH="228600" progId="Equation.3">
                  <p:embed/>
                </p:oleObj>
              </mc:Choice>
              <mc:Fallback>
                <p:oleObj name="Equation" r:id="rId13" imgW="977760" imgH="228600" progId="Equation.3">
                  <p:embed/>
                  <p:pic>
                    <p:nvPicPr>
                      <p:cNvPr id="9" name="Object 8"/>
                      <p:cNvPicPr>
                        <a:picLocks noChangeAspect="1" noChangeArrowheads="1"/>
                      </p:cNvPicPr>
                      <p:nvPr/>
                    </p:nvPicPr>
                    <p:blipFill>
                      <a:blip r:embed="rId14"/>
                      <a:srcRect/>
                      <a:stretch>
                        <a:fillRect/>
                      </a:stretch>
                    </p:blipFill>
                    <p:spPr bwMode="auto">
                      <a:xfrm>
                        <a:off x="4606925" y="5785485"/>
                        <a:ext cx="1936750" cy="381000"/>
                      </a:xfrm>
                      <a:prstGeom prst="rect">
                        <a:avLst/>
                      </a:prstGeom>
                      <a:noFill/>
                    </p:spPr>
                  </p:pic>
                </p:oleObj>
              </mc:Fallback>
            </mc:AlternateContent>
          </a:graphicData>
        </a:graphic>
      </p:graphicFrame>
      <p:sp>
        <p:nvSpPr>
          <p:cNvPr id="10" name="Rectangle 7"/>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p:cNvSpPr>
            <a:spLocks noChangeArrowheads="1"/>
          </p:cNvSpPr>
          <p:nvPr/>
        </p:nvSpPr>
        <p:spPr bwMode="auto">
          <a:xfrm>
            <a:off x="1981201" y="529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12" name="Rectangle 9"/>
          <p:cNvSpPr>
            <a:spLocks noChangeArrowheads="1"/>
          </p:cNvSpPr>
          <p:nvPr/>
        </p:nvSpPr>
        <p:spPr bwMode="auto">
          <a:xfrm>
            <a:off x="5984431" y="775902"/>
            <a:ext cx="2231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fontAlgn="base">
              <a:spcBef>
                <a:spcPct val="0"/>
              </a:spcBef>
              <a:spcAft>
                <a:spcPct val="0"/>
              </a:spcAft>
            </a:pPr>
            <a:r>
              <a:rPr lang="en-GB" sz="1200">
                <a:latin typeface="Times New Roman" pitchFamily="18" charset="0"/>
                <a:ea typeface="Calibri" pitchFamily="34" charset="0"/>
                <a:cs typeface="Times New Roman" pitchFamily="18" charset="0"/>
              </a:rPr>
              <a:t> </a:t>
            </a:r>
            <a:endParaRPr lang="en-GB">
              <a:latin typeface="Arial" pitchFamily="34" charset="0"/>
              <a:cs typeface="Arial" pitchFamily="34" charset="0"/>
            </a:endParaRPr>
          </a:p>
        </p:txBody>
      </p:sp>
      <p:sp>
        <p:nvSpPr>
          <p:cNvPr id="15" name="Rectangle 12"/>
          <p:cNvSpPr>
            <a:spLocks noChangeArrowheads="1"/>
          </p:cNvSpPr>
          <p:nvPr/>
        </p:nvSpPr>
        <p:spPr bwMode="auto">
          <a:xfrm>
            <a:off x="1850109" y="5181601"/>
            <a:ext cx="882741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GB" sz="2000" dirty="0">
                <a:latin typeface="Times New Roman" pitchFamily="18" charset="0"/>
                <a:ea typeface="Calibri" pitchFamily="34" charset="0"/>
                <a:cs typeface="Times New Roman" pitchFamily="18" charset="0"/>
              </a:rPr>
              <a:t>In reality, the low precession angular velocity would occur since that requires lower </a:t>
            </a:r>
          </a:p>
          <a:p>
            <a:pPr fontAlgn="base">
              <a:spcBef>
                <a:spcPct val="0"/>
              </a:spcBef>
              <a:spcAft>
                <a:spcPct val="0"/>
              </a:spcAft>
            </a:pPr>
            <a:r>
              <a:rPr lang="en-GB" sz="2000" dirty="0">
                <a:latin typeface="Times New Roman" pitchFamily="18" charset="0"/>
                <a:ea typeface="Calibri" pitchFamily="34" charset="0"/>
                <a:cs typeface="Times New Roman" pitchFamily="18" charset="0"/>
              </a:rPr>
              <a:t>kinetic energy. Hence,</a:t>
            </a:r>
            <a:endParaRPr lang="en-US" sz="2000" dirty="0">
              <a:latin typeface="Arial" pitchFamily="34" charset="0"/>
              <a:cs typeface="Arial" pitchFamily="34" charset="0"/>
            </a:endParaRPr>
          </a:p>
          <a:p>
            <a:pPr eaLnBrk="0" fontAlgn="base" hangingPunct="0">
              <a:spcBef>
                <a:spcPct val="0"/>
              </a:spcBef>
              <a:spcAft>
                <a:spcPct val="0"/>
              </a:spcAft>
            </a:pPr>
            <a:endParaRPr lang="en-US" b="1" dirty="0">
              <a:latin typeface="Arial" pitchFamily="34" charset="0"/>
              <a:cs typeface="Arial" pitchFamily="34" charset="0"/>
            </a:endParaRPr>
          </a:p>
        </p:txBody>
      </p:sp>
    </p:spTree>
    <p:extLst>
      <p:ext uri="{BB962C8B-B14F-4D97-AF65-F5344CB8AC3E}">
        <p14:creationId xmlns:p14="http://schemas.microsoft.com/office/powerpoint/2010/main" val="1559433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969496"/>
            <a:ext cx="2371726" cy="762000"/>
          </a:xfrm>
        </p:spPr>
        <p:txBody>
          <a:bodyPr>
            <a:normAutofit fontScale="90000"/>
          </a:bodyPr>
          <a:lstStyle/>
          <a:p>
            <a:r>
              <a:rPr lang="en-US" b="1" dirty="0">
                <a:latin typeface="Times New Roman" pitchFamily="18" charset="0"/>
                <a:cs typeface="Times New Roman" pitchFamily="18" charset="0"/>
              </a:rPr>
              <a:t>Worked Example </a:t>
            </a:r>
            <a:r>
              <a:rPr lang="en-US" b="1" dirty="0" smtClean="0">
                <a:latin typeface="Times New Roman" pitchFamily="18" charset="0"/>
                <a:cs typeface="Times New Roman" pitchFamily="18" charset="0"/>
              </a:rPr>
              <a:t>4</a:t>
            </a:r>
            <a:endParaRPr lang="en-US" dirty="0"/>
          </a:p>
        </p:txBody>
      </p:sp>
      <p:pic>
        <p:nvPicPr>
          <p:cNvPr id="5632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67000" y="2720042"/>
            <a:ext cx="3562348"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914900"/>
            <a:ext cx="3571874" cy="190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86026" y="762000"/>
            <a:ext cx="7277099" cy="1938992"/>
          </a:xfrm>
          <a:prstGeom prst="rect">
            <a:avLst/>
          </a:prstGeom>
        </p:spPr>
        <p:txBody>
          <a:bodyPr wrap="square">
            <a:spAutoFit/>
          </a:bodyPr>
          <a:lstStyle/>
          <a:p>
            <a:pPr algn="just"/>
            <a:r>
              <a:rPr lang="en-GB" sz="2000" dirty="0">
                <a:latin typeface="Times New Roman" pitchFamily="18" charset="0"/>
                <a:cs typeface="Times New Roman" pitchFamily="18" charset="0"/>
              </a:rPr>
              <a:t>The wheel </a:t>
            </a:r>
            <a:r>
              <a:rPr lang="en-GB" sz="2000" dirty="0">
                <a:latin typeface="Times New Roman" pitchFamily="18" charset="0"/>
                <a:cs typeface="Times New Roman" pitchFamily="18" charset="0"/>
              </a:rPr>
              <a:t>shown in (a) has </a:t>
            </a:r>
            <a:r>
              <a:rPr lang="en-GB" sz="2000" dirty="0">
                <a:latin typeface="Times New Roman" pitchFamily="18" charset="0"/>
                <a:cs typeface="Times New Roman" pitchFamily="18" charset="0"/>
              </a:rPr>
              <a:t>mass </a:t>
            </a:r>
            <a:r>
              <a:rPr lang="en-GB" sz="2000" dirty="0">
                <a:latin typeface="Times New Roman" pitchFamily="18" charset="0"/>
                <a:cs typeface="Times New Roman" pitchFamily="18" charset="0"/>
              </a:rPr>
              <a:t>1kg. It rotates </a:t>
            </a:r>
            <a:r>
              <a:rPr lang="en-GB" sz="2000" dirty="0">
                <a:latin typeface="Times New Roman" pitchFamily="18" charset="0"/>
                <a:cs typeface="Times New Roman" pitchFamily="18" charset="0"/>
              </a:rPr>
              <a:t>at end </a:t>
            </a:r>
            <a:r>
              <a:rPr lang="en-GB" sz="2000" dirty="0">
                <a:latin typeface="Times New Roman" pitchFamily="18" charset="0"/>
                <a:cs typeface="Times New Roman" pitchFamily="18" charset="0"/>
              </a:rPr>
              <a:t>D </a:t>
            </a:r>
            <a:r>
              <a:rPr lang="en-GB" sz="2000" dirty="0">
                <a:latin typeface="Times New Roman" pitchFamily="18" charset="0"/>
                <a:cs typeface="Times New Roman" pitchFamily="18" charset="0"/>
              </a:rPr>
              <a:t>of the shaft with angular velocity of </a:t>
            </a:r>
            <a:r>
              <a:rPr lang="en-GB" sz="2000" dirty="0">
                <a:latin typeface="Times New Roman" pitchFamily="18" charset="0"/>
                <a:cs typeface="Times New Roman" pitchFamily="18" charset="0"/>
              </a:rPr>
              <a:t>70 </a:t>
            </a:r>
            <a:r>
              <a:rPr lang="en-GB" sz="2000" dirty="0">
                <a:latin typeface="Times New Roman" pitchFamily="18" charset="0"/>
                <a:cs typeface="Times New Roman" pitchFamily="18" charset="0"/>
              </a:rPr>
              <a:t>rad/s in the direction shown. A non-rotating body of mass </a:t>
            </a:r>
            <a:r>
              <a:rPr lang="en-GB" sz="2000" dirty="0">
                <a:latin typeface="Times New Roman" pitchFamily="18" charset="0"/>
                <a:cs typeface="Times New Roman" pitchFamily="18" charset="0"/>
              </a:rPr>
              <a:t>2 </a:t>
            </a:r>
            <a:r>
              <a:rPr lang="en-GB" sz="2000" dirty="0">
                <a:latin typeface="Times New Roman" pitchFamily="18" charset="0"/>
                <a:cs typeface="Times New Roman" pitchFamily="18" charset="0"/>
              </a:rPr>
              <a:t>kg is </a:t>
            </a:r>
            <a:r>
              <a:rPr lang="en-GB" sz="2000" dirty="0">
                <a:latin typeface="Times New Roman" pitchFamily="18" charset="0"/>
                <a:cs typeface="Times New Roman" pitchFamily="18" charset="0"/>
              </a:rPr>
              <a:t>placed </a:t>
            </a:r>
            <a:r>
              <a:rPr lang="en-GB" sz="2000" dirty="0">
                <a:latin typeface="Times New Roman" pitchFamily="18" charset="0"/>
                <a:cs typeface="Times New Roman" pitchFamily="18" charset="0"/>
              </a:rPr>
              <a:t>on the shaft a distance </a:t>
            </a:r>
            <a:r>
              <a:rPr lang="en-GB" sz="2000" dirty="0">
                <a:latin typeface="Times New Roman" pitchFamily="18" charset="0"/>
                <a:cs typeface="Times New Roman" pitchFamily="18" charset="0"/>
              </a:rPr>
              <a:t>s </a:t>
            </a:r>
            <a:r>
              <a:rPr lang="en-GB" sz="2000" dirty="0">
                <a:latin typeface="Times New Roman" pitchFamily="18" charset="0"/>
                <a:cs typeface="Times New Roman" pitchFamily="18" charset="0"/>
              </a:rPr>
              <a:t>from the point of rotation of the shaft. Neglecting the mass of the shaft, determine the </a:t>
            </a:r>
            <a:r>
              <a:rPr lang="en-GB" sz="2000" dirty="0">
                <a:latin typeface="Times New Roman" pitchFamily="18" charset="0"/>
                <a:cs typeface="Times New Roman" pitchFamily="18" charset="0"/>
              </a:rPr>
              <a:t>position s that will enable the wheel to have a steady processional velocity.</a:t>
            </a:r>
            <a:endParaRPr lang="en-US" sz="2000" dirty="0">
              <a:latin typeface="Times New Roman" pitchFamily="18" charset="0"/>
              <a:cs typeface="Times New Roman" pitchFamily="18" charset="0"/>
            </a:endParaRPr>
          </a:p>
        </p:txBody>
      </p:sp>
      <p:pic>
        <p:nvPicPr>
          <p:cNvPr id="563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696884"/>
            <a:ext cx="3429000" cy="2256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5"/>
          <p:cNvGraphicFramePr>
            <a:graphicFrameLocks noChangeAspect="1"/>
          </p:cNvGraphicFramePr>
          <p:nvPr>
            <p:extLst/>
          </p:nvPr>
        </p:nvGraphicFramePr>
        <p:xfrm>
          <a:off x="6629400" y="5181600"/>
          <a:ext cx="3581400" cy="1543050"/>
        </p:xfrm>
        <a:graphic>
          <a:graphicData uri="http://schemas.openxmlformats.org/presentationml/2006/ole">
            <mc:AlternateContent xmlns:mc="http://schemas.openxmlformats.org/markup-compatibility/2006">
              <mc:Choice xmlns:v="urn:schemas-microsoft-com:vml" Requires="v">
                <p:oleObj spid="_x0000_s45060" name="Equation" r:id="rId6" imgW="2755800" imgH="1091880" progId="Equation.3">
                  <p:embed/>
                </p:oleObj>
              </mc:Choice>
              <mc:Fallback>
                <p:oleObj name="Equation" r:id="rId6" imgW="2755800" imgH="1091880" progId="Equation.3">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5181600"/>
                        <a:ext cx="3581400" cy="15430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4325074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89" y="733245"/>
            <a:ext cx="8229600" cy="914400"/>
          </a:xfrm>
        </p:spPr>
        <p:txBody>
          <a:bodyPr>
            <a:normAutofit fontScale="90000"/>
          </a:bodyPr>
          <a:lstStyle/>
          <a:p>
            <a:r>
              <a:rPr lang="en-US" b="1" dirty="0">
                <a:latin typeface="Times New Roman" pitchFamily="18" charset="0"/>
                <a:cs typeface="Times New Roman" pitchFamily="18" charset="0"/>
              </a:rPr>
              <a:t>Worked </a:t>
            </a: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Example </a:t>
            </a:r>
            <a:r>
              <a:rPr lang="en-US" b="1" dirty="0" smtClean="0">
                <a:latin typeface="Times New Roman" pitchFamily="18" charset="0"/>
                <a:cs typeface="Times New Roman" pitchFamily="18" charset="0"/>
              </a:rPr>
              <a:t>5</a:t>
            </a:r>
            <a:endParaRPr lang="en-US" dirty="0"/>
          </a:p>
        </p:txBody>
      </p:sp>
      <p:sp>
        <p:nvSpPr>
          <p:cNvPr id="3" name="Content Placeholder 2"/>
          <p:cNvSpPr>
            <a:spLocks noGrp="1"/>
          </p:cNvSpPr>
          <p:nvPr>
            <p:ph idx="1"/>
          </p:nvPr>
        </p:nvSpPr>
        <p:spPr>
          <a:xfrm>
            <a:off x="2378015" y="787879"/>
            <a:ext cx="8229600" cy="2438400"/>
          </a:xfrm>
        </p:spPr>
        <p:txBody>
          <a:bodyPr>
            <a:normAutofit/>
          </a:bodyPr>
          <a:lstStyle/>
          <a:p>
            <a:pPr marL="0" indent="0" algn="just">
              <a:buNone/>
            </a:pPr>
            <a:r>
              <a:rPr lang="en-GB" sz="2200" dirty="0">
                <a:latin typeface="Times New Roman" pitchFamily="18" charset="0"/>
                <a:cs typeface="Times New Roman" pitchFamily="18" charset="0"/>
              </a:rPr>
              <a:t>A young man threw a cocoa pod and the motion of it is observed to be directed 30</a:t>
            </a:r>
            <a:r>
              <a:rPr lang="en-GB" sz="2200" baseline="30000" dirty="0">
                <a:latin typeface="Times New Roman" pitchFamily="18" charset="0"/>
                <a:cs typeface="Times New Roman" pitchFamily="18" charset="0"/>
              </a:rPr>
              <a:t>o</a:t>
            </a:r>
            <a:r>
              <a:rPr lang="en-GB" sz="2200" dirty="0">
                <a:latin typeface="Times New Roman" pitchFamily="18" charset="0"/>
                <a:cs typeface="Times New Roman" pitchFamily="18" charset="0"/>
              </a:rPr>
              <a:t> from the horizontal, while it is </a:t>
            </a:r>
            <a:r>
              <a:rPr lang="en-GB" sz="2200" dirty="0" err="1">
                <a:latin typeface="Times New Roman" pitchFamily="18" charset="0"/>
                <a:cs typeface="Times New Roman" pitchFamily="18" charset="0"/>
              </a:rPr>
              <a:t>precessing</a:t>
            </a:r>
            <a:r>
              <a:rPr lang="en-GB" sz="2200" dirty="0">
                <a:latin typeface="Times New Roman" pitchFamily="18" charset="0"/>
                <a:cs typeface="Times New Roman" pitchFamily="18" charset="0"/>
              </a:rPr>
              <a:t> about the vertical axis at </a:t>
            </a:r>
            <a:r>
              <a:rPr lang="en-GB" sz="2200" dirty="0">
                <a:latin typeface="Times New Roman" pitchFamily="18" charset="0"/>
                <a:cs typeface="Times New Roman" pitchFamily="18" charset="0"/>
              </a:rPr>
              <a:t>3 </a:t>
            </a:r>
            <a:r>
              <a:rPr lang="en-GB" sz="2200" dirty="0">
                <a:latin typeface="Times New Roman" pitchFamily="18" charset="0"/>
                <a:cs typeface="Times New Roman" pitchFamily="18" charset="0"/>
              </a:rPr>
              <a:t>rad/s, as shown in </a:t>
            </a:r>
            <a:r>
              <a:rPr lang="en-GB" sz="2200" dirty="0">
                <a:latin typeface="Times New Roman" pitchFamily="18" charset="0"/>
                <a:cs typeface="Times New Roman" pitchFamily="18" charset="0"/>
              </a:rPr>
              <a:t>the Figure. </a:t>
            </a:r>
            <a:r>
              <a:rPr lang="en-GB" sz="2200" dirty="0">
                <a:latin typeface="Times New Roman" pitchFamily="18" charset="0"/>
                <a:cs typeface="Times New Roman" pitchFamily="18" charset="0"/>
              </a:rPr>
              <a:t>Neglecting the effect of air resistance and knowing that the ratio of the axial to transverse moments of inertia of the cocoa pod is </a:t>
            </a:r>
            <a:r>
              <a:rPr lang="en-GB" sz="2200" dirty="0">
                <a:latin typeface="Times New Roman" pitchFamily="18" charset="0"/>
                <a:cs typeface="Times New Roman" pitchFamily="18" charset="0"/>
              </a:rPr>
              <a:t>1/3 </a:t>
            </a:r>
            <a:r>
              <a:rPr lang="en-GB" sz="2200" dirty="0">
                <a:latin typeface="Times New Roman" pitchFamily="18" charset="0"/>
                <a:cs typeface="Times New Roman" pitchFamily="18" charset="0"/>
              </a:rPr>
              <a:t>measured from the centre of mass, determine the magnitude of the spin of the pod and its angular velocity.</a:t>
            </a:r>
            <a:endParaRPr lang="en-US" sz="2200" dirty="0">
              <a:latin typeface="Times New Roman" pitchFamily="18" charset="0"/>
              <a:cs typeface="Times New Roman" pitchFamily="18" charset="0"/>
            </a:endParaRPr>
          </a:p>
        </p:txBody>
      </p:sp>
      <p:pic>
        <p:nvPicPr>
          <p:cNvPr id="583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3505200"/>
            <a:ext cx="6943725"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00554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856" y="575632"/>
            <a:ext cx="8229600" cy="914400"/>
          </a:xfrm>
        </p:spPr>
        <p:txBody>
          <a:bodyPr/>
          <a:lstStyle/>
          <a:p>
            <a:r>
              <a:rPr lang="en-US" b="1" dirty="0" smtClean="0">
                <a:latin typeface="Times New Roman" pitchFamily="18" charset="0"/>
                <a:cs typeface="Times New Roman" pitchFamily="18" charset="0"/>
              </a:rPr>
              <a:t>Solution</a:t>
            </a:r>
            <a:endParaRPr lang="en-US" b="1" dirty="0">
              <a:latin typeface="Times New Roman" pitchFamily="18" charset="0"/>
              <a:cs typeface="Times New Roman" pitchFamily="18" charset="0"/>
            </a:endParaRPr>
          </a:p>
        </p:txBody>
      </p:sp>
      <p:graphicFrame>
        <p:nvGraphicFramePr>
          <p:cNvPr id="4" name="Object 3"/>
          <p:cNvGraphicFramePr>
            <a:graphicFrameLocks noChangeAspect="1"/>
          </p:cNvGraphicFramePr>
          <p:nvPr>
            <p:extLst/>
          </p:nvPr>
        </p:nvGraphicFramePr>
        <p:xfrm>
          <a:off x="3082926" y="1409700"/>
          <a:ext cx="4079875" cy="866775"/>
        </p:xfrm>
        <a:graphic>
          <a:graphicData uri="http://schemas.openxmlformats.org/presentationml/2006/ole">
            <mc:AlternateContent xmlns:mc="http://schemas.openxmlformats.org/markup-compatibility/2006">
              <mc:Choice xmlns:v="urn:schemas-microsoft-com:vml" Requires="v">
                <p:oleObj spid="_x0000_s46098" name="Equation" r:id="rId3" imgW="2476440" imgH="482400" progId="Equation.3">
                  <p:embed/>
                </p:oleObj>
              </mc:Choice>
              <mc:Fallback>
                <p:oleObj name="Equation" r:id="rId3" imgW="2476440" imgH="482400" progId="Equation.3">
                  <p:embed/>
                  <p:pic>
                    <p:nvPicPr>
                      <p:cNvPr id="4" name="Object 3"/>
                      <p:cNvPicPr>
                        <a:picLocks noChangeAspect="1" noChangeArrowheads="1"/>
                      </p:cNvPicPr>
                      <p:nvPr/>
                    </p:nvPicPr>
                    <p:blipFill>
                      <a:blip r:embed="rId4"/>
                      <a:srcRect/>
                      <a:stretch>
                        <a:fillRect/>
                      </a:stretch>
                    </p:blipFill>
                    <p:spPr bwMode="auto">
                      <a:xfrm>
                        <a:off x="3082926" y="1409700"/>
                        <a:ext cx="4079875" cy="866775"/>
                      </a:xfrm>
                      <a:prstGeom prst="rect">
                        <a:avLst/>
                      </a:prstGeom>
                      <a:noFill/>
                    </p:spPr>
                  </p:pic>
                </p:oleObj>
              </mc:Fallback>
            </mc:AlternateContent>
          </a:graphicData>
        </a:graphic>
      </p:graphicFrame>
      <p:graphicFrame>
        <p:nvGraphicFramePr>
          <p:cNvPr id="5" name="Object 4"/>
          <p:cNvGraphicFramePr>
            <a:graphicFrameLocks noChangeAspect="1"/>
          </p:cNvGraphicFramePr>
          <p:nvPr>
            <p:extLst/>
          </p:nvPr>
        </p:nvGraphicFramePr>
        <p:xfrm>
          <a:off x="7696200" y="1600200"/>
          <a:ext cx="1295400" cy="419100"/>
        </p:xfrm>
        <a:graphic>
          <a:graphicData uri="http://schemas.openxmlformats.org/presentationml/2006/ole">
            <mc:AlternateContent xmlns:mc="http://schemas.openxmlformats.org/markup-compatibility/2006">
              <mc:Choice xmlns:v="urn:schemas-microsoft-com:vml" Requires="v">
                <p:oleObj spid="_x0000_s46099" name="Equation" r:id="rId5" imgW="698400" imgH="203040" progId="Equation.3">
                  <p:embed/>
                </p:oleObj>
              </mc:Choice>
              <mc:Fallback>
                <p:oleObj name="Equation" r:id="rId5" imgW="698400" imgH="203040" progId="Equation.3">
                  <p:embed/>
                  <p:pic>
                    <p:nvPicPr>
                      <p:cNvPr id="5" name="Object 4"/>
                      <p:cNvPicPr>
                        <a:picLocks noChangeAspect="1" noChangeArrowheads="1"/>
                      </p:cNvPicPr>
                      <p:nvPr/>
                    </p:nvPicPr>
                    <p:blipFill>
                      <a:blip r:embed="rId6"/>
                      <a:srcRect/>
                      <a:stretch>
                        <a:fillRect/>
                      </a:stretch>
                    </p:blipFill>
                    <p:spPr bwMode="auto">
                      <a:xfrm>
                        <a:off x="7696200" y="1600200"/>
                        <a:ext cx="1295400" cy="419100"/>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nvPr>
        </p:nvGraphicFramePr>
        <p:xfrm>
          <a:off x="4191000" y="2438400"/>
          <a:ext cx="3352800" cy="457200"/>
        </p:xfrm>
        <a:graphic>
          <a:graphicData uri="http://schemas.openxmlformats.org/presentationml/2006/ole">
            <mc:AlternateContent xmlns:mc="http://schemas.openxmlformats.org/markup-compatibility/2006">
              <mc:Choice xmlns:v="urn:schemas-microsoft-com:vml" Requires="v">
                <p:oleObj spid="_x0000_s46100" name="Equation" r:id="rId7" imgW="1498320" imgH="253800" progId="Equation.3">
                  <p:embed/>
                </p:oleObj>
              </mc:Choice>
              <mc:Fallback>
                <p:oleObj name="Equation" r:id="rId7" imgW="1498320" imgH="253800" progId="Equation.3">
                  <p:embed/>
                  <p:pic>
                    <p:nvPicPr>
                      <p:cNvPr id="6" name="Object 5"/>
                      <p:cNvPicPr>
                        <a:picLocks noChangeAspect="1" noChangeArrowheads="1"/>
                      </p:cNvPicPr>
                      <p:nvPr/>
                    </p:nvPicPr>
                    <p:blipFill>
                      <a:blip r:embed="rId8"/>
                      <a:srcRect/>
                      <a:stretch>
                        <a:fillRect/>
                      </a:stretch>
                    </p:blipFill>
                    <p:spPr bwMode="auto">
                      <a:xfrm>
                        <a:off x="4191000" y="2438400"/>
                        <a:ext cx="3352800" cy="457200"/>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nvPr>
        </p:nvGraphicFramePr>
        <p:xfrm>
          <a:off x="2133600" y="3257550"/>
          <a:ext cx="838200" cy="400050"/>
        </p:xfrm>
        <a:graphic>
          <a:graphicData uri="http://schemas.openxmlformats.org/presentationml/2006/ole">
            <mc:AlternateContent xmlns:mc="http://schemas.openxmlformats.org/markup-compatibility/2006">
              <mc:Choice xmlns:v="urn:schemas-microsoft-com:vml" Requires="v">
                <p:oleObj spid="_x0000_s46101" name="Equation" r:id="rId9" imgW="457200" imgH="228600" progId="Equation.3">
                  <p:embed/>
                </p:oleObj>
              </mc:Choice>
              <mc:Fallback>
                <p:oleObj name="Equation" r:id="rId9" imgW="457200" imgH="228600" progId="Equation.3">
                  <p:embed/>
                  <p:pic>
                    <p:nvPicPr>
                      <p:cNvPr id="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3257550"/>
                        <a:ext cx="838200" cy="400050"/>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nvPr>
        </p:nvGraphicFramePr>
        <p:xfrm>
          <a:off x="3232151" y="3132138"/>
          <a:ext cx="2854325" cy="650875"/>
        </p:xfrm>
        <a:graphic>
          <a:graphicData uri="http://schemas.openxmlformats.org/presentationml/2006/ole">
            <mc:AlternateContent xmlns:mc="http://schemas.openxmlformats.org/markup-compatibility/2006">
              <mc:Choice xmlns:v="urn:schemas-microsoft-com:vml" Requires="v">
                <p:oleObj spid="_x0000_s46102" name="Equation" r:id="rId11" imgW="1790640" imgH="393480" progId="Equation.3">
                  <p:embed/>
                </p:oleObj>
              </mc:Choice>
              <mc:Fallback>
                <p:oleObj name="Equation" r:id="rId11" imgW="1790640" imgH="393480" progId="Equation.3">
                  <p:embed/>
                  <p:pic>
                    <p:nvPicPr>
                      <p:cNvPr id="8" name="Object 7"/>
                      <p:cNvPicPr>
                        <a:picLocks noChangeAspect="1" noChangeArrowheads="1"/>
                      </p:cNvPicPr>
                      <p:nvPr/>
                    </p:nvPicPr>
                    <p:blipFill>
                      <a:blip r:embed="rId12"/>
                      <a:srcRect/>
                      <a:stretch>
                        <a:fillRect/>
                      </a:stretch>
                    </p:blipFill>
                    <p:spPr bwMode="auto">
                      <a:xfrm>
                        <a:off x="3232151" y="3132138"/>
                        <a:ext cx="2854325" cy="650875"/>
                      </a:xfrm>
                      <a:prstGeom prst="rect">
                        <a:avLst/>
                      </a:prstGeom>
                      <a:noFill/>
                    </p:spPr>
                  </p:pic>
                </p:oleObj>
              </mc:Fallback>
            </mc:AlternateContent>
          </a:graphicData>
        </a:graphic>
      </p:graphicFrame>
      <p:graphicFrame>
        <p:nvGraphicFramePr>
          <p:cNvPr id="10" name="Object 9"/>
          <p:cNvGraphicFramePr>
            <a:graphicFrameLocks noChangeAspect="1"/>
          </p:cNvGraphicFramePr>
          <p:nvPr>
            <p:extLst/>
          </p:nvPr>
        </p:nvGraphicFramePr>
        <p:xfrm>
          <a:off x="6324600" y="3076575"/>
          <a:ext cx="3886200" cy="762000"/>
        </p:xfrm>
        <a:graphic>
          <a:graphicData uri="http://schemas.openxmlformats.org/presentationml/2006/ole">
            <mc:AlternateContent xmlns:mc="http://schemas.openxmlformats.org/markup-compatibility/2006">
              <mc:Choice xmlns:v="urn:schemas-microsoft-com:vml" Requires="v">
                <p:oleObj spid="_x0000_s46103" name="Equation" r:id="rId13" imgW="2438280" imgH="431640" progId="Equation.3">
                  <p:embed/>
                </p:oleObj>
              </mc:Choice>
              <mc:Fallback>
                <p:oleObj name="Equation" r:id="rId13" imgW="2438280" imgH="431640" progId="Equation.3">
                  <p:embed/>
                  <p:pic>
                    <p:nvPicPr>
                      <p:cNvPr id="10" name="Object 9"/>
                      <p:cNvPicPr>
                        <a:picLocks noChangeAspect="1" noChangeArrowheads="1"/>
                      </p:cNvPicPr>
                      <p:nvPr/>
                    </p:nvPicPr>
                    <p:blipFill>
                      <a:blip r:embed="rId14"/>
                      <a:srcRect/>
                      <a:stretch>
                        <a:fillRect/>
                      </a:stretch>
                    </p:blipFill>
                    <p:spPr bwMode="auto">
                      <a:xfrm>
                        <a:off x="6324600" y="3076575"/>
                        <a:ext cx="3886200" cy="762000"/>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nvPr>
        </p:nvGraphicFramePr>
        <p:xfrm>
          <a:off x="2979738" y="4191000"/>
          <a:ext cx="6234112" cy="533400"/>
        </p:xfrm>
        <a:graphic>
          <a:graphicData uri="http://schemas.openxmlformats.org/presentationml/2006/ole">
            <mc:AlternateContent xmlns:mc="http://schemas.openxmlformats.org/markup-compatibility/2006">
              <mc:Choice xmlns:v="urn:schemas-microsoft-com:vml" Requires="v">
                <p:oleObj spid="_x0000_s46104" name="Equation" r:id="rId15" imgW="3276360" imgH="317160" progId="Equation.3">
                  <p:embed/>
                </p:oleObj>
              </mc:Choice>
              <mc:Fallback>
                <p:oleObj name="Equation" r:id="rId15" imgW="3276360" imgH="317160" progId="Equation.3">
                  <p:embed/>
                  <p:pic>
                    <p:nvPicPr>
                      <p:cNvPr id="12" name="Object 11"/>
                      <p:cNvPicPr>
                        <a:picLocks noChangeAspect="1" noChangeArrowheads="1"/>
                      </p:cNvPicPr>
                      <p:nvPr/>
                    </p:nvPicPr>
                    <p:blipFill>
                      <a:blip r:embed="rId16"/>
                      <a:srcRect/>
                      <a:stretch>
                        <a:fillRect/>
                      </a:stretch>
                    </p:blipFill>
                    <p:spPr bwMode="auto">
                      <a:xfrm>
                        <a:off x="2979738" y="4191000"/>
                        <a:ext cx="6234112" cy="533400"/>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nvPr>
        </p:nvGraphicFramePr>
        <p:xfrm>
          <a:off x="4800600" y="5181600"/>
          <a:ext cx="2057400" cy="304800"/>
        </p:xfrm>
        <a:graphic>
          <a:graphicData uri="http://schemas.openxmlformats.org/presentationml/2006/ole">
            <mc:AlternateContent xmlns:mc="http://schemas.openxmlformats.org/markup-compatibility/2006">
              <mc:Choice xmlns:v="urn:schemas-microsoft-com:vml" Requires="v">
                <p:oleObj spid="_x0000_s46105" name="Equation" r:id="rId17" imgW="965160" imgH="177480" progId="Equation.3">
                  <p:embed/>
                </p:oleObj>
              </mc:Choice>
              <mc:Fallback>
                <p:oleObj name="Equation" r:id="rId17" imgW="965160" imgH="177480" progId="Equation.3">
                  <p:embed/>
                  <p:pic>
                    <p:nvPicPr>
                      <p:cNvPr id="13" name="Object 12"/>
                      <p:cNvPicPr>
                        <a:picLocks noChangeAspect="1" noChangeArrowheads="1"/>
                      </p:cNvPicPr>
                      <p:nvPr/>
                    </p:nvPicPr>
                    <p:blipFill>
                      <a:blip r:embed="rId18"/>
                      <a:srcRect/>
                      <a:stretch>
                        <a:fillRect/>
                      </a:stretch>
                    </p:blipFill>
                    <p:spPr bwMode="auto">
                      <a:xfrm>
                        <a:off x="4800600" y="5181600"/>
                        <a:ext cx="2057400" cy="304800"/>
                      </a:xfrm>
                      <a:prstGeom prst="rect">
                        <a:avLst/>
                      </a:prstGeom>
                      <a:noFill/>
                    </p:spPr>
                  </p:pic>
                </p:oleObj>
              </mc:Fallback>
            </mc:AlternateContent>
          </a:graphicData>
        </a:graphic>
      </p:graphicFrame>
      <p:sp>
        <p:nvSpPr>
          <p:cNvPr id="19" name="Rectangle 16"/>
          <p:cNvSpPr>
            <a:spLocks noChangeArrowheads="1"/>
          </p:cNvSpPr>
          <p:nvPr/>
        </p:nvSpPr>
        <p:spPr bwMode="auto">
          <a:xfrm>
            <a:off x="1524001" y="1888495"/>
            <a:ext cx="295465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GB" sz="1100">
                <a:latin typeface="Times New Roman" pitchFamily="18" charset="0"/>
                <a:ea typeface="Calibri" pitchFamily="34" charset="0"/>
                <a:cs typeface="Times New Roman" pitchFamily="18" charset="0"/>
              </a:rPr>
              <a:t>			</a:t>
            </a:r>
            <a:endParaRPr lang="en-GB">
              <a:latin typeface="Arial" pitchFamily="34" charset="0"/>
              <a:cs typeface="Arial" pitchFamily="34" charset="0"/>
            </a:endParaRPr>
          </a:p>
        </p:txBody>
      </p:sp>
      <p:sp>
        <p:nvSpPr>
          <p:cNvPr id="24" name="Rectangle 21"/>
          <p:cNvSpPr>
            <a:spLocks noChangeArrowheads="1"/>
          </p:cNvSpPr>
          <p:nvPr/>
        </p:nvSpPr>
        <p:spPr bwMode="auto">
          <a:xfrm>
            <a:off x="1524000" y="3349853"/>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sz="800">
                <a:latin typeface="Arial" pitchFamily="34" charset="0"/>
                <a:cs typeface="Arial" pitchFamily="34" charset="0"/>
              </a:rPr>
              <a:t> </a:t>
            </a:r>
            <a:endParaRPr lang="en-US">
              <a:latin typeface="Arial" pitchFamily="34" charset="0"/>
              <a:cs typeface="Arial" pitchFamily="34" charset="0"/>
            </a:endParaRPr>
          </a:p>
        </p:txBody>
      </p:sp>
    </p:spTree>
    <p:extLst>
      <p:ext uri="{BB962C8B-B14F-4D97-AF65-F5344CB8AC3E}">
        <p14:creationId xmlns:p14="http://schemas.microsoft.com/office/powerpoint/2010/main" val="3316179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382" y="518319"/>
            <a:ext cx="8229600" cy="639762"/>
          </a:xfrm>
        </p:spPr>
        <p:txBody>
          <a:bodyPr>
            <a:noAutofit/>
          </a:bodyPr>
          <a:lstStyle/>
          <a:p>
            <a:pPr lvl="1" algn="ctr" rtl="0">
              <a:spcBef>
                <a:spcPct val="0"/>
              </a:spcBef>
            </a:pPr>
            <a:r>
              <a:rPr lang="en-US" sz="4000" b="1" dirty="0">
                <a:latin typeface="Times New Roman" pitchFamily="18" charset="0"/>
                <a:cs typeface="Times New Roman" pitchFamily="18" charset="0"/>
              </a:rPr>
              <a:t>Gyroscopic Effects in Machines </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1949411" y="1710025"/>
            <a:ext cx="8229600" cy="4525963"/>
          </a:xfrm>
        </p:spPr>
        <p:txBody>
          <a:bodyPr>
            <a:normAutofit/>
          </a:bodyPr>
          <a:lstStyle/>
          <a:p>
            <a:pPr marL="0" indent="0" algn="just">
              <a:buNone/>
            </a:pPr>
            <a:r>
              <a:rPr lang="en-US" sz="2000" dirty="0">
                <a:latin typeface="Times New Roman" pitchFamily="18" charset="0"/>
                <a:cs typeface="Times New Roman" pitchFamily="18" charset="0"/>
              </a:rPr>
              <a:t>The turbine rotor of a ship has a mass of 30 t, a radius of </a:t>
            </a:r>
            <a:r>
              <a:rPr lang="en-US" sz="2000" dirty="0">
                <a:latin typeface="Times New Roman" pitchFamily="18" charset="0"/>
                <a:cs typeface="Times New Roman" pitchFamily="18" charset="0"/>
              </a:rPr>
              <a:t>gyration of </a:t>
            </a:r>
            <a:r>
              <a:rPr lang="en-US" sz="2000" dirty="0">
                <a:latin typeface="Times New Roman" pitchFamily="18" charset="0"/>
                <a:cs typeface="Times New Roman" pitchFamily="18" charset="0"/>
              </a:rPr>
              <a:t>600 mm, and rotates at 2400 </a:t>
            </a:r>
            <a:r>
              <a:rPr lang="en-US" sz="2000" dirty="0">
                <a:latin typeface="Times New Roman" pitchFamily="18" charset="0"/>
                <a:cs typeface="Times New Roman" pitchFamily="18" charset="0"/>
              </a:rPr>
              <a:t>rev/min </a:t>
            </a:r>
            <a:r>
              <a:rPr lang="en-US" sz="2000" dirty="0">
                <a:latin typeface="Times New Roman" pitchFamily="18" charset="0"/>
                <a:cs typeface="Times New Roman" pitchFamily="18" charset="0"/>
              </a:rPr>
              <a:t>in a clockwise direction when </a:t>
            </a:r>
            <a:r>
              <a:rPr lang="en-US" sz="2000" dirty="0">
                <a:latin typeface="Times New Roman" pitchFamily="18" charset="0"/>
                <a:cs typeface="Times New Roman" pitchFamily="18" charset="0"/>
              </a:rPr>
              <a:t>viewed from </a:t>
            </a:r>
            <a:r>
              <a:rPr lang="en-US" sz="2000" dirty="0">
                <a:latin typeface="Times New Roman" pitchFamily="18" charset="0"/>
                <a:cs typeface="Times New Roman" pitchFamily="18" charset="0"/>
              </a:rPr>
              <a:t>a</a:t>
            </a:r>
            <a:r>
              <a:rPr lang="en-US" sz="2000" dirty="0">
                <a:latin typeface="Times New Roman" pitchFamily="18" charset="0"/>
                <a:cs typeface="Times New Roman" pitchFamily="18" charset="0"/>
              </a:rPr>
              <a:t>ft</a:t>
            </a: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rPr>
              <a:t>The ship pitches through a total of 15°, 7.5° above and 7.5° below </a:t>
            </a:r>
            <a:r>
              <a:rPr lang="en-US" sz="2000" dirty="0">
                <a:latin typeface="Times New Roman" pitchFamily="18" charset="0"/>
                <a:cs typeface="Times New Roman" pitchFamily="18" charset="0"/>
              </a:rPr>
              <a:t>the </a:t>
            </a:r>
            <a:r>
              <a:rPr lang="en-US" sz="2000" dirty="0">
                <a:latin typeface="Times New Roman" pitchFamily="18" charset="0"/>
                <a:cs typeface="Times New Roman" pitchFamily="18" charset="0"/>
              </a:rPr>
              <a:t>horizontal</a:t>
            </a:r>
            <a:r>
              <a:rPr lang="en-US" sz="2000" dirty="0">
                <a:latin typeface="Times New Roman" pitchFamily="18" charset="0"/>
                <a:cs typeface="Times New Roman" pitchFamily="18" charset="0"/>
              </a:rPr>
              <a:t>, the </a:t>
            </a:r>
            <a:r>
              <a:rPr lang="en-US" sz="2000" dirty="0">
                <a:latin typeface="Times New Roman" pitchFamily="18" charset="0"/>
                <a:cs typeface="Times New Roman" pitchFamily="18" charset="0"/>
              </a:rPr>
              <a:t>motion being simple harmonic and having a period of 12 s</a:t>
            </a: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rPr>
              <a:t>Determine </a:t>
            </a:r>
            <a:r>
              <a:rPr lang="en-US" sz="2000" dirty="0">
                <a:latin typeface="Times New Roman" pitchFamily="18" charset="0"/>
                <a:cs typeface="Times New Roman" pitchFamily="18" charset="0"/>
              </a:rPr>
              <a:t>the </a:t>
            </a:r>
            <a:r>
              <a:rPr lang="en-US" sz="2000" dirty="0">
                <a:latin typeface="Times New Roman" pitchFamily="18" charset="0"/>
                <a:cs typeface="Times New Roman" pitchFamily="18" charset="0"/>
              </a:rPr>
              <a:t>maximu</a:t>
            </a:r>
            <a:r>
              <a:rPr lang="en-US" sz="2000" dirty="0">
                <a:latin typeface="Times New Roman" pitchFamily="18" charset="0"/>
                <a:cs typeface="Times New Roman" pitchFamily="18" charset="0"/>
              </a:rPr>
              <a:t>m</a:t>
            </a: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rPr>
              <a:t>gyroscopic couple on the </a:t>
            </a:r>
            <a:r>
              <a:rPr lang="en-US" sz="2000" dirty="0">
                <a:latin typeface="Times New Roman" pitchFamily="18" charset="0"/>
                <a:cs typeface="Times New Roman" pitchFamily="18" charset="0"/>
              </a:rPr>
              <a:t>holding down bolts of the turbine.</a:t>
            </a:r>
            <a:endParaRPr lang="en-US" sz="2000" dirty="0">
              <a:latin typeface="Times New Roman" pitchFamily="18" charset="0"/>
              <a:cs typeface="Times New Roman" pitchFamily="18" charset="0"/>
            </a:endParaRPr>
          </a:p>
        </p:txBody>
      </p:sp>
      <p:graphicFrame>
        <p:nvGraphicFramePr>
          <p:cNvPr id="5" name="Object 4"/>
          <p:cNvGraphicFramePr>
            <a:graphicFrameLocks noChangeAspect="1"/>
          </p:cNvGraphicFramePr>
          <p:nvPr>
            <p:extLst/>
          </p:nvPr>
        </p:nvGraphicFramePr>
        <p:xfrm>
          <a:off x="3886200" y="3890665"/>
          <a:ext cx="4730750" cy="2482850"/>
        </p:xfrm>
        <a:graphic>
          <a:graphicData uri="http://schemas.openxmlformats.org/presentationml/2006/ole">
            <mc:AlternateContent xmlns:mc="http://schemas.openxmlformats.org/markup-compatibility/2006">
              <mc:Choice xmlns:v="urn:schemas-microsoft-com:vml" Requires="v">
                <p:oleObj spid="_x0000_s47108" name="Equation" r:id="rId3" imgW="3276360" imgH="1600200" progId="Equation.3">
                  <p:embed/>
                </p:oleObj>
              </mc:Choice>
              <mc:Fallback>
                <p:oleObj name="Equation" r:id="rId3" imgW="3276360" imgH="1600200" progId="Equation.3">
                  <p:embed/>
                  <p:pic>
                    <p:nvPicPr>
                      <p:cNvPr id="5" name="Object 4"/>
                      <p:cNvPicPr>
                        <a:picLocks noChangeAspect="1" noChangeArrowheads="1"/>
                      </p:cNvPicPr>
                      <p:nvPr/>
                    </p:nvPicPr>
                    <p:blipFill>
                      <a:blip r:embed="rId4"/>
                      <a:srcRect/>
                      <a:stretch>
                        <a:fillRect/>
                      </a:stretch>
                    </p:blipFill>
                    <p:spPr bwMode="auto">
                      <a:xfrm>
                        <a:off x="3886200" y="3890665"/>
                        <a:ext cx="4730750" cy="2482850"/>
                      </a:xfrm>
                      <a:prstGeom prst="rect">
                        <a:avLst/>
                      </a:prstGeom>
                      <a:noFill/>
                      <a:ln>
                        <a:noFill/>
                      </a:ln>
                    </p:spPr>
                  </p:pic>
                </p:oleObj>
              </mc:Fallback>
            </mc:AlternateContent>
          </a:graphicData>
        </a:graphic>
      </p:graphicFrame>
      <p:sp>
        <p:nvSpPr>
          <p:cNvPr id="6" name="TextBox 5"/>
          <p:cNvSpPr txBox="1"/>
          <p:nvPr/>
        </p:nvSpPr>
        <p:spPr>
          <a:xfrm>
            <a:off x="2209800" y="3429001"/>
            <a:ext cx="1226618" cy="461665"/>
          </a:xfrm>
          <a:prstGeom prst="rect">
            <a:avLst/>
          </a:prstGeom>
          <a:noFill/>
        </p:spPr>
        <p:txBody>
          <a:bodyPr wrap="none" rtlCol="0">
            <a:spAutoFit/>
          </a:bodyPr>
          <a:lstStyle/>
          <a:p>
            <a:r>
              <a:rPr lang="en-US" sz="2400" i="1" dirty="0">
                <a:latin typeface="Times New Roman" pitchFamily="18" charset="0"/>
                <a:cs typeface="Times New Roman" pitchFamily="18" charset="0"/>
              </a:rPr>
              <a:t>Solution</a:t>
            </a:r>
            <a:endParaRPr lang="en-US" sz="2400" i="1" dirty="0">
              <a:latin typeface="Times New Roman" pitchFamily="18" charset="0"/>
              <a:cs typeface="Times New Roman" pitchFamily="18" charset="0"/>
            </a:endParaRPr>
          </a:p>
        </p:txBody>
      </p:sp>
      <p:sp>
        <p:nvSpPr>
          <p:cNvPr id="8" name="Rectangle 7"/>
          <p:cNvSpPr/>
          <p:nvPr/>
        </p:nvSpPr>
        <p:spPr>
          <a:xfrm>
            <a:off x="4414397" y="1158081"/>
            <a:ext cx="3136821" cy="523220"/>
          </a:xfrm>
          <a:prstGeom prst="rect">
            <a:avLst/>
          </a:prstGeom>
        </p:spPr>
        <p:txBody>
          <a:bodyPr wrap="none">
            <a:spAutoFit/>
          </a:bodyPr>
          <a:lstStyle/>
          <a:p>
            <a:r>
              <a:rPr lang="en-US" sz="2800" b="1" dirty="0">
                <a:latin typeface="Times New Roman" pitchFamily="18" charset="0"/>
                <a:cs typeface="Times New Roman" pitchFamily="18" charset="0"/>
              </a:rPr>
              <a:t>Worked </a:t>
            </a:r>
            <a:r>
              <a:rPr lang="en-US" sz="2800" b="1" dirty="0">
                <a:latin typeface="Times New Roman" pitchFamily="18" charset="0"/>
                <a:cs typeface="Times New Roman" pitchFamily="18" charset="0"/>
              </a:rPr>
              <a:t>Example 6</a:t>
            </a:r>
            <a:endParaRPr lang="en-US" sz="2800" dirty="0"/>
          </a:p>
        </p:txBody>
      </p:sp>
    </p:spTree>
    <p:extLst>
      <p:ext uri="{BB962C8B-B14F-4D97-AF65-F5344CB8AC3E}">
        <p14:creationId xmlns:p14="http://schemas.microsoft.com/office/powerpoint/2010/main" val="28917224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59965"/>
            <a:ext cx="8229600" cy="715962"/>
          </a:xfrm>
        </p:spPr>
        <p:txBody>
          <a:bodyPr>
            <a:normAutofit/>
          </a:bodyPr>
          <a:lstStyle/>
          <a:p>
            <a:r>
              <a:rPr lang="en-US" b="1" dirty="0">
                <a:latin typeface="Times New Roman" pitchFamily="18" charset="0"/>
                <a:cs typeface="Times New Roman" pitchFamily="18" charset="0"/>
              </a:rPr>
              <a:t>Worked Example </a:t>
            </a:r>
            <a:r>
              <a:rPr lang="en-US" b="1" dirty="0" smtClean="0">
                <a:latin typeface="Times New Roman" pitchFamily="18" charset="0"/>
                <a:cs typeface="Times New Roman" pitchFamily="18" charset="0"/>
              </a:rPr>
              <a:t>7</a:t>
            </a:r>
            <a:endParaRPr lang="en-US" dirty="0"/>
          </a:p>
        </p:txBody>
      </p:sp>
      <p:sp>
        <p:nvSpPr>
          <p:cNvPr id="3" name="Content Placeholder 2"/>
          <p:cNvSpPr>
            <a:spLocks noGrp="1"/>
          </p:cNvSpPr>
          <p:nvPr>
            <p:ph idx="1"/>
          </p:nvPr>
        </p:nvSpPr>
        <p:spPr>
          <a:xfrm>
            <a:off x="1752600" y="990601"/>
            <a:ext cx="8686800" cy="2438400"/>
          </a:xfrm>
        </p:spPr>
        <p:txBody>
          <a:bodyPr>
            <a:normAutofit/>
          </a:bodyPr>
          <a:lstStyle/>
          <a:p>
            <a:pPr marL="0" indent="0" algn="just">
              <a:buNone/>
            </a:pPr>
            <a:r>
              <a:rPr lang="en-GB" sz="2000" dirty="0">
                <a:latin typeface="Times New Roman" pitchFamily="18" charset="0"/>
                <a:cs typeface="Times New Roman" pitchFamily="18" charset="0"/>
              </a:rPr>
              <a:t>A motor bike and its rider have mass 250 kg goes around the circular at the entrance to the Kwame Nkrumah University of Science and Technology, Kumasi, at speed of 100 km/h. The combined centre of gravity of the rider and the bike is 0.6 m above the road surface when the vehicle is vertical. Each wheel has a radius of 0.25 m and moment of inertia of 1.2 kg-m</a:t>
            </a:r>
            <a:r>
              <a:rPr lang="en-GB" sz="2000" baseline="30000" dirty="0">
                <a:latin typeface="Times New Roman" pitchFamily="18" charset="0"/>
                <a:cs typeface="Times New Roman" pitchFamily="18" charset="0"/>
              </a:rPr>
              <a:t>2</a:t>
            </a:r>
            <a:r>
              <a:rPr lang="en-GB" sz="2000" dirty="0">
                <a:latin typeface="Times New Roman" pitchFamily="18" charset="0"/>
                <a:cs typeface="Times New Roman" pitchFamily="18" charset="0"/>
              </a:rPr>
              <a:t>, and the engine’s flywheel has moment of inertia of 0.3 kg-m</a:t>
            </a:r>
            <a:r>
              <a:rPr lang="en-GB" sz="2000" baseline="30000" dirty="0">
                <a:latin typeface="Times New Roman" pitchFamily="18" charset="0"/>
                <a:cs typeface="Times New Roman" pitchFamily="18" charset="0"/>
              </a:rPr>
              <a:t>2</a:t>
            </a:r>
            <a:r>
              <a:rPr lang="en-GB" sz="2000" dirty="0">
                <a:latin typeface="Times New Roman" pitchFamily="18" charset="0"/>
                <a:cs typeface="Times New Roman" pitchFamily="18" charset="0"/>
              </a:rPr>
              <a:t> and rotating at 5 times the speed of the wheels and in the same direction. </a:t>
            </a:r>
            <a:r>
              <a:rPr lang="en-GB" sz="2000" dirty="0">
                <a:latin typeface="Times New Roman" pitchFamily="18" charset="0"/>
                <a:cs typeface="Times New Roman" pitchFamily="18" charset="0"/>
              </a:rPr>
              <a:t>Find the </a:t>
            </a:r>
            <a:r>
              <a:rPr lang="en-GB" sz="2000" dirty="0">
                <a:latin typeface="Times New Roman" pitchFamily="18" charset="0"/>
                <a:cs typeface="Times New Roman" pitchFamily="18" charset="0"/>
              </a:rPr>
              <a:t>maximum angle of turn if the radius of turn is 40 m.</a:t>
            </a:r>
            <a:endParaRPr lang="en-US" sz="2000" dirty="0">
              <a:latin typeface="Times New Roman" pitchFamily="18" charset="0"/>
              <a:cs typeface="Times New Roman" pitchFamily="18" charset="0"/>
            </a:endParaRPr>
          </a:p>
          <a:p>
            <a:pPr marL="0" indent="0">
              <a:buNone/>
            </a:pPr>
            <a:endParaRPr lang="en-US" dirty="0"/>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501656"/>
            <a:ext cx="2971800" cy="295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4" name="TextBox 3"/>
              <p:cNvSpPr txBox="1"/>
              <p:nvPr/>
            </p:nvSpPr>
            <p:spPr>
              <a:xfrm>
                <a:off x="4191000" y="3271577"/>
                <a:ext cx="6553200" cy="4427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𝐺𝑦𝑟𝑜𝑠𝑐𝑜𝑝𝑖𝑐</m:t>
                          </m:r>
                          <m:r>
                            <a:rPr lang="en-US" sz="1600" i="1">
                              <a:latin typeface="Cambria Math"/>
                            </a:rPr>
                            <m:t> </m:t>
                          </m:r>
                          <m:r>
                            <a:rPr lang="en-US" sz="1600" i="1">
                              <a:latin typeface="Cambria Math"/>
                            </a:rPr>
                            <m:t>𝑐𝑜𝑢𝑝𝑙𝑒</m:t>
                          </m:r>
                          <m:r>
                            <a:rPr lang="en-US" sz="1600" i="1">
                              <a:latin typeface="Cambria Math"/>
                            </a:rPr>
                            <m:t>, </m:t>
                          </m:r>
                          <m:r>
                            <a:rPr lang="en-US" sz="1600" i="1">
                              <a:latin typeface="Cambria Math"/>
                            </a:rPr>
                            <m:t>𝐶</m:t>
                          </m:r>
                        </m:e>
                        <m:sub>
                          <m:r>
                            <a:rPr lang="en-US" sz="1600" i="1">
                              <a:latin typeface="Cambria Math"/>
                            </a:rPr>
                            <m:t>𝑔</m:t>
                          </m:r>
                        </m:sub>
                      </m:sSub>
                      <m:r>
                        <a:rPr lang="en-US" sz="1600" i="1">
                          <a:latin typeface="Cambria Math"/>
                        </a:rPr>
                        <m:t>=</m:t>
                      </m:r>
                      <m:r>
                        <a:rPr lang="en-US" sz="1600" i="1">
                          <a:latin typeface="Cambria Math"/>
                        </a:rPr>
                        <m:t>𝐼</m:t>
                      </m:r>
                      <m:r>
                        <a:rPr lang="en-US" sz="1600" i="1">
                          <a:latin typeface="Cambria Math"/>
                          <a:ea typeface="Cambria Math"/>
                        </a:rPr>
                        <m:t>𝜔</m:t>
                      </m:r>
                      <m:r>
                        <m:rPr>
                          <m:sty m:val="p"/>
                        </m:rPr>
                        <a:rPr lang="el-GR" sz="1600" i="1">
                          <a:latin typeface="Cambria Math"/>
                          <a:ea typeface="Cambria Math"/>
                        </a:rPr>
                        <m:t>Ω</m:t>
                      </m:r>
                    </m:oMath>
                    <m:oMath xmlns:m="http://schemas.openxmlformats.org/officeDocument/2006/math">
                      <m:sSub>
                        <m:sSubPr>
                          <m:ctrlPr>
                            <a:rPr lang="en-US" sz="1600" i="1">
                              <a:latin typeface="Cambria Math" panose="02040503050406030204" pitchFamily="18" charset="0"/>
                            </a:rPr>
                          </m:ctrlPr>
                        </m:sSubPr>
                        <m:e>
                          <m:r>
                            <a:rPr lang="en-US" sz="1600" i="1">
                              <a:latin typeface="Cambria Math"/>
                            </a:rPr>
                            <m:t>𝐶</m:t>
                          </m:r>
                        </m:e>
                        <m:sub>
                          <m:r>
                            <a:rPr lang="en-US" sz="1600" i="1">
                              <a:latin typeface="Cambria Math"/>
                            </a:rPr>
                            <m:t>𝑔</m:t>
                          </m:r>
                        </m:sub>
                      </m:sSub>
                      <m:r>
                        <a:rPr lang="en-US" sz="1600" i="1">
                          <a:latin typeface="Cambria Math"/>
                        </a:rPr>
                        <m:t>𝑐𝑜𝑠</m:t>
                      </m:r>
                      <m:r>
                        <a:rPr lang="en-US" sz="1600" i="1">
                          <a:latin typeface="Cambria Math"/>
                          <a:ea typeface="Cambria Math"/>
                        </a:rPr>
                        <m:t>𝛼</m:t>
                      </m:r>
                      <m:r>
                        <a:rPr lang="en-US" sz="1600" i="1">
                          <a:latin typeface="Cambria Math"/>
                        </a:rPr>
                        <m:t>+</m:t>
                      </m:r>
                      <m:r>
                        <a:rPr lang="en-US" sz="1600" i="1">
                          <a:latin typeface="Cambria Math"/>
                        </a:rPr>
                        <m:t>𝑚</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a:rPr>
                                <m:t>𝑣</m:t>
                              </m:r>
                            </m:e>
                            <m:sup>
                              <m:r>
                                <a:rPr lang="en-US" sz="1600" i="1">
                                  <a:latin typeface="Cambria Math"/>
                                </a:rPr>
                                <m:t>2</m:t>
                              </m:r>
                            </m:sup>
                          </m:sSup>
                        </m:num>
                        <m:den>
                          <m:r>
                            <a:rPr lang="en-US" sz="1600" i="1">
                              <a:latin typeface="Cambria Math"/>
                            </a:rPr>
                            <m:t>𝑅</m:t>
                          </m:r>
                        </m:den>
                      </m:f>
                      <m:r>
                        <a:rPr lang="en-US" sz="1600" i="1">
                          <a:latin typeface="Cambria Math"/>
                        </a:rPr>
                        <m:t>h𝑐𝑜𝑠</m:t>
                      </m:r>
                      <m:r>
                        <a:rPr lang="en-US" sz="1600" i="1">
                          <a:latin typeface="Cambria Math"/>
                          <a:ea typeface="Cambria Math"/>
                        </a:rPr>
                        <m:t>𝛼</m:t>
                      </m:r>
                      <m:r>
                        <a:rPr lang="en-US" sz="1600" i="1">
                          <a:latin typeface="Cambria Math"/>
                          <a:ea typeface="Cambria Math"/>
                        </a:rPr>
                        <m:t>=</m:t>
                      </m:r>
                      <m:r>
                        <a:rPr lang="en-US" sz="1600" i="1">
                          <a:latin typeface="Cambria Math"/>
                          <a:ea typeface="Cambria Math"/>
                        </a:rPr>
                        <m:t>𝑚𝑔h𝑠𝑖𝑛</m:t>
                      </m:r>
                      <m:r>
                        <a:rPr lang="en-US" sz="1600" i="1">
                          <a:latin typeface="Cambria Math"/>
                          <a:ea typeface="Cambria Math"/>
                        </a:rPr>
                        <m:t>𝛼</m:t>
                      </m:r>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𝐶</m:t>
                          </m:r>
                        </m:e>
                        <m:sub>
                          <m:r>
                            <a:rPr lang="en-US" sz="1600" i="1">
                              <a:latin typeface="Cambria Math"/>
                            </a:rPr>
                            <m:t>𝑔</m:t>
                          </m:r>
                        </m:sub>
                      </m:sSub>
                      <m:r>
                        <a:rPr lang="en-US" sz="1600" i="1">
                          <a:latin typeface="Cambria Math"/>
                        </a:rPr>
                        <m:t>=</m:t>
                      </m:r>
                      <m:sSub>
                        <m:sSubPr>
                          <m:ctrlPr>
                            <a:rPr lang="en-US" sz="1600" i="1">
                              <a:latin typeface="Cambria Math" panose="02040503050406030204" pitchFamily="18" charset="0"/>
                            </a:rPr>
                          </m:ctrlPr>
                        </m:sSubPr>
                        <m:e>
                          <m:r>
                            <a:rPr lang="en-US" sz="1600" i="1">
                              <a:latin typeface="Cambria Math"/>
                            </a:rPr>
                            <m:t>𝐶</m:t>
                          </m:r>
                        </m:e>
                        <m:sub>
                          <m:r>
                            <a:rPr lang="en-US" sz="1600" i="1">
                              <a:latin typeface="Cambria Math"/>
                            </a:rPr>
                            <m:t>𝑔</m:t>
                          </m:r>
                          <m:r>
                            <a:rPr lang="en-US" sz="1600" i="1">
                              <a:latin typeface="Cambria Math"/>
                            </a:rPr>
                            <m:t>,</m:t>
                          </m:r>
                          <m:r>
                            <a:rPr lang="en-US" sz="1600" i="1">
                              <a:latin typeface="Cambria Math"/>
                            </a:rPr>
                            <m:t>𝑤h𝑒𝑒𝑙</m:t>
                          </m:r>
                        </m:sub>
                      </m:sSub>
                      <m:r>
                        <a:rPr lang="en-US" sz="1600" i="1">
                          <a:latin typeface="Cambria Math"/>
                        </a:rPr>
                        <m:t>+</m:t>
                      </m:r>
                      <m:sSub>
                        <m:sSubPr>
                          <m:ctrlPr>
                            <a:rPr lang="en-US" sz="1600" i="1">
                              <a:latin typeface="Cambria Math" panose="02040503050406030204" pitchFamily="18" charset="0"/>
                            </a:rPr>
                          </m:ctrlPr>
                        </m:sSubPr>
                        <m:e>
                          <m:r>
                            <a:rPr lang="en-US" sz="1600" i="1">
                              <a:latin typeface="Cambria Math"/>
                            </a:rPr>
                            <m:t>𝐶</m:t>
                          </m:r>
                        </m:e>
                        <m:sub>
                          <m:r>
                            <a:rPr lang="en-US" sz="1600" i="1">
                              <a:latin typeface="Cambria Math"/>
                            </a:rPr>
                            <m:t>𝑔</m:t>
                          </m:r>
                          <m:r>
                            <a:rPr lang="en-US" sz="1600" i="1">
                              <a:latin typeface="Cambria Math"/>
                            </a:rPr>
                            <m:t>,</m:t>
                          </m:r>
                          <m:r>
                            <a:rPr lang="en-US" sz="1600" i="1">
                              <a:latin typeface="Cambria Math"/>
                            </a:rPr>
                            <m:t>𝑓𝑙𝑦𝑤h𝑒𝑒𝑙</m:t>
                          </m:r>
                        </m:sub>
                      </m:sSub>
                    </m:oMath>
                  </m:oMathPara>
                </a14:m>
                <a:endParaRPr lang="en-US" sz="160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𝐶</m:t>
                          </m:r>
                        </m:e>
                        <m:sub>
                          <m:r>
                            <a:rPr lang="en-US" sz="1600" i="1">
                              <a:latin typeface="Cambria Math"/>
                            </a:rPr>
                            <m:t>𝑔</m:t>
                          </m:r>
                        </m:sub>
                      </m:sSub>
                      <m:r>
                        <a:rPr lang="en-US" sz="1600" i="1">
                          <a:latin typeface="Cambria Math"/>
                        </a:rPr>
                        <m:t>=2</m:t>
                      </m:r>
                      <m:r>
                        <m:rPr>
                          <m:sty m:val="p"/>
                        </m:rPr>
                        <a:rPr lang="en-US" sz="1600">
                          <a:latin typeface="Cambria Math"/>
                        </a:rPr>
                        <m:t>x</m:t>
                      </m:r>
                      <m:r>
                        <a:rPr lang="en-US" sz="1600" i="1">
                          <a:latin typeface="Cambria Math"/>
                        </a:rPr>
                        <m:t>1.2</m:t>
                      </m:r>
                      <m:r>
                        <a:rPr lang="en-US" sz="1600" i="1">
                          <a:latin typeface="Cambria Math"/>
                          <a:ea typeface="Cambria Math"/>
                        </a:rPr>
                        <m:t>×</m:t>
                      </m:r>
                      <m:f>
                        <m:fPr>
                          <m:ctrlPr>
                            <a:rPr lang="en-US" sz="1600" i="1">
                              <a:latin typeface="Cambria Math" panose="02040503050406030204" pitchFamily="18" charset="0"/>
                              <a:ea typeface="Cambria Math"/>
                            </a:rPr>
                          </m:ctrlPr>
                        </m:fPr>
                        <m:num>
                          <m:r>
                            <a:rPr lang="en-US" sz="1600" i="1">
                              <a:latin typeface="Cambria Math"/>
                              <a:ea typeface="Cambria Math"/>
                            </a:rPr>
                            <m:t>100×</m:t>
                          </m:r>
                          <m:f>
                            <m:fPr>
                              <m:ctrlPr>
                                <a:rPr lang="en-US" sz="1600" i="1">
                                  <a:latin typeface="Cambria Math" panose="02040503050406030204" pitchFamily="18" charset="0"/>
                                  <a:ea typeface="Cambria Math"/>
                                </a:rPr>
                              </m:ctrlPr>
                            </m:fPr>
                            <m:num>
                              <m:r>
                                <a:rPr lang="en-US" sz="1600" i="1">
                                  <a:latin typeface="Cambria Math"/>
                                  <a:ea typeface="Cambria Math"/>
                                </a:rPr>
                                <m:t>5</m:t>
                              </m:r>
                            </m:num>
                            <m:den>
                              <m:r>
                                <a:rPr lang="en-US" sz="1600" i="1">
                                  <a:latin typeface="Cambria Math"/>
                                  <a:ea typeface="Cambria Math"/>
                                </a:rPr>
                                <m:t>18</m:t>
                              </m:r>
                            </m:den>
                          </m:f>
                        </m:num>
                        <m:den>
                          <m:r>
                            <a:rPr lang="en-US" sz="1600" i="1">
                              <a:latin typeface="Cambria Math"/>
                              <a:ea typeface="Cambria Math"/>
                            </a:rPr>
                            <m:t>0.25</m:t>
                          </m:r>
                        </m:den>
                      </m:f>
                      <m:r>
                        <a:rPr lang="en-US" sz="1600" i="1">
                          <a:latin typeface="Cambria Math"/>
                          <a:ea typeface="Cambria Math"/>
                        </a:rPr>
                        <m:t>×</m:t>
                      </m:r>
                      <m:f>
                        <m:fPr>
                          <m:ctrlPr>
                            <a:rPr lang="en-US" sz="1600" i="1">
                              <a:latin typeface="Cambria Math" panose="02040503050406030204" pitchFamily="18" charset="0"/>
                              <a:ea typeface="Cambria Math"/>
                            </a:rPr>
                          </m:ctrlPr>
                        </m:fPr>
                        <m:num>
                          <m:r>
                            <a:rPr lang="en-US" sz="1600" i="1">
                              <a:latin typeface="Cambria Math"/>
                              <a:ea typeface="Cambria Math"/>
                            </a:rPr>
                            <m:t>100×</m:t>
                          </m:r>
                          <m:f>
                            <m:fPr>
                              <m:ctrlPr>
                                <a:rPr lang="en-US" sz="1600" i="1">
                                  <a:latin typeface="Cambria Math" panose="02040503050406030204" pitchFamily="18" charset="0"/>
                                  <a:ea typeface="Cambria Math"/>
                                </a:rPr>
                              </m:ctrlPr>
                            </m:fPr>
                            <m:num>
                              <m:r>
                                <a:rPr lang="en-US" sz="1600" i="1">
                                  <a:latin typeface="Cambria Math"/>
                                  <a:ea typeface="Cambria Math"/>
                                </a:rPr>
                                <m:t>5</m:t>
                              </m:r>
                            </m:num>
                            <m:den>
                              <m:r>
                                <a:rPr lang="en-US" sz="1600" i="1">
                                  <a:latin typeface="Cambria Math"/>
                                  <a:ea typeface="Cambria Math"/>
                                </a:rPr>
                                <m:t>18</m:t>
                              </m:r>
                            </m:den>
                          </m:f>
                        </m:num>
                        <m:den>
                          <m:r>
                            <a:rPr lang="en-US" sz="1600" i="1">
                              <a:latin typeface="Cambria Math"/>
                              <a:ea typeface="Cambria Math"/>
                            </a:rPr>
                            <m:t>40</m:t>
                          </m:r>
                        </m:den>
                      </m:f>
                      <m:r>
                        <a:rPr lang="en-US" sz="1600" i="1">
                          <a:latin typeface="Cambria Math"/>
                          <a:ea typeface="Cambria Math"/>
                        </a:rPr>
                        <m:t>+</m:t>
                      </m:r>
                      <m:r>
                        <a:rPr lang="en-US" sz="1600" i="1">
                          <a:latin typeface="Cambria Math"/>
                        </a:rPr>
                        <m:t>0.3</m:t>
                      </m:r>
                      <m:r>
                        <a:rPr lang="en-US" sz="1600" i="1">
                          <a:latin typeface="Cambria Math"/>
                          <a:ea typeface="Cambria Math"/>
                        </a:rPr>
                        <m:t>×</m:t>
                      </m:r>
                      <m:r>
                        <a:rPr lang="en-US" sz="1600" i="1">
                          <a:latin typeface="Cambria Math"/>
                          <a:ea typeface="Cambria Math"/>
                        </a:rPr>
                        <m:t>5</m:t>
                      </m:r>
                      <m:r>
                        <a:rPr lang="en-US" sz="1600" i="1">
                          <a:latin typeface="Cambria Math"/>
                          <a:ea typeface="Cambria Math"/>
                        </a:rPr>
                        <m:t>×</m:t>
                      </m:r>
                      <m:f>
                        <m:fPr>
                          <m:ctrlPr>
                            <a:rPr lang="en-US" sz="1600" i="1">
                              <a:latin typeface="Cambria Math" panose="02040503050406030204" pitchFamily="18" charset="0"/>
                              <a:ea typeface="Cambria Math"/>
                            </a:rPr>
                          </m:ctrlPr>
                        </m:fPr>
                        <m:num>
                          <m:r>
                            <a:rPr lang="en-US" sz="1600" i="1">
                              <a:latin typeface="Cambria Math"/>
                              <a:ea typeface="Cambria Math"/>
                            </a:rPr>
                            <m:t>100×</m:t>
                          </m:r>
                          <m:f>
                            <m:fPr>
                              <m:ctrlPr>
                                <a:rPr lang="en-US" sz="1600" i="1">
                                  <a:latin typeface="Cambria Math" panose="02040503050406030204" pitchFamily="18" charset="0"/>
                                  <a:ea typeface="Cambria Math"/>
                                </a:rPr>
                              </m:ctrlPr>
                            </m:fPr>
                            <m:num>
                              <m:r>
                                <a:rPr lang="en-US" sz="1600" i="1">
                                  <a:latin typeface="Cambria Math"/>
                                  <a:ea typeface="Cambria Math"/>
                                </a:rPr>
                                <m:t>5</m:t>
                              </m:r>
                            </m:num>
                            <m:den>
                              <m:r>
                                <a:rPr lang="en-US" sz="1600" i="1">
                                  <a:latin typeface="Cambria Math"/>
                                  <a:ea typeface="Cambria Math"/>
                                </a:rPr>
                                <m:t>18</m:t>
                              </m:r>
                            </m:den>
                          </m:f>
                        </m:num>
                        <m:den>
                          <m:r>
                            <a:rPr lang="en-US" sz="1600" i="1">
                              <a:latin typeface="Cambria Math"/>
                              <a:ea typeface="Cambria Math"/>
                            </a:rPr>
                            <m:t>0.25</m:t>
                          </m:r>
                        </m:den>
                      </m:f>
                      <m:r>
                        <a:rPr lang="en-US" sz="1600" i="1">
                          <a:latin typeface="Cambria Math"/>
                          <a:ea typeface="Cambria Math"/>
                        </a:rPr>
                        <m:t>×</m:t>
                      </m:r>
                      <m:f>
                        <m:fPr>
                          <m:ctrlPr>
                            <a:rPr lang="en-US" sz="1600" i="1">
                              <a:latin typeface="Cambria Math" panose="02040503050406030204" pitchFamily="18" charset="0"/>
                              <a:ea typeface="Cambria Math"/>
                            </a:rPr>
                          </m:ctrlPr>
                        </m:fPr>
                        <m:num>
                          <m:r>
                            <a:rPr lang="en-US" sz="1600" i="1">
                              <a:latin typeface="Cambria Math"/>
                              <a:ea typeface="Cambria Math"/>
                            </a:rPr>
                            <m:t>100×</m:t>
                          </m:r>
                          <m:f>
                            <m:fPr>
                              <m:ctrlPr>
                                <a:rPr lang="en-US" sz="1600" i="1">
                                  <a:latin typeface="Cambria Math" panose="02040503050406030204" pitchFamily="18" charset="0"/>
                                  <a:ea typeface="Cambria Math"/>
                                </a:rPr>
                              </m:ctrlPr>
                            </m:fPr>
                            <m:num>
                              <m:r>
                                <a:rPr lang="en-US" sz="1600" i="1">
                                  <a:latin typeface="Cambria Math"/>
                                  <a:ea typeface="Cambria Math"/>
                                </a:rPr>
                                <m:t>5</m:t>
                              </m:r>
                            </m:num>
                            <m:den>
                              <m:r>
                                <a:rPr lang="en-US" sz="1600" i="1">
                                  <a:latin typeface="Cambria Math"/>
                                  <a:ea typeface="Cambria Math"/>
                                </a:rPr>
                                <m:t>18</m:t>
                              </m:r>
                            </m:den>
                          </m:f>
                        </m:num>
                        <m:den>
                          <m:r>
                            <a:rPr lang="en-US" sz="1600" i="1">
                              <a:latin typeface="Cambria Math"/>
                              <a:ea typeface="Cambria Math"/>
                            </a:rPr>
                            <m:t>40</m:t>
                          </m:r>
                        </m:den>
                      </m:f>
                    </m:oMath>
                  </m:oMathPara>
                </a14:m>
                <a:endParaRPr lang="en-US" sz="1600" dirty="0">
                  <a:ea typeface="Cambria Math"/>
                </a:endParaRPr>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𝐶</m:t>
                          </m:r>
                        </m:e>
                        <m:sub>
                          <m:r>
                            <a:rPr lang="en-US" sz="1600" i="1">
                              <a:latin typeface="Cambria Math"/>
                            </a:rPr>
                            <m:t>𝑔</m:t>
                          </m:r>
                        </m:sub>
                      </m:sSub>
                      <m:r>
                        <a:rPr lang="en-US" sz="1600" i="1">
                          <a:latin typeface="Cambria Math"/>
                        </a:rPr>
                        <m:t>=300.926 </m:t>
                      </m:r>
                      <m:r>
                        <a:rPr lang="en-US" sz="1600" i="1">
                          <a:latin typeface="Cambria Math"/>
                        </a:rPr>
                        <m:t>𝑁𝑚</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a:rPr>
                        <m:t>𝑚</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a:rPr>
                                <m:t>𝑣</m:t>
                              </m:r>
                            </m:e>
                            <m:sup>
                              <m:r>
                                <a:rPr lang="en-US" sz="1600" i="1">
                                  <a:latin typeface="Cambria Math"/>
                                </a:rPr>
                                <m:t>2</m:t>
                              </m:r>
                            </m:sup>
                          </m:sSup>
                        </m:num>
                        <m:den>
                          <m:r>
                            <a:rPr lang="en-US" sz="1600" i="1">
                              <a:latin typeface="Cambria Math"/>
                            </a:rPr>
                            <m:t>𝑅</m:t>
                          </m:r>
                        </m:den>
                      </m:f>
                      <m:r>
                        <a:rPr lang="en-US" sz="1600" i="1">
                          <a:latin typeface="Cambria Math"/>
                        </a:rPr>
                        <m:t>h</m:t>
                      </m:r>
                      <m:r>
                        <a:rPr lang="en-US" sz="1600" i="1">
                          <a:latin typeface="Cambria Math"/>
                        </a:rPr>
                        <m:t>=250</m:t>
                      </m:r>
                      <m:r>
                        <a:rPr lang="en-US" sz="1600" i="1">
                          <a:latin typeface="Cambria Math"/>
                          <a:ea typeface="Cambria Math"/>
                        </a:rPr>
                        <m:t>×</m:t>
                      </m:r>
                      <m:f>
                        <m:fPr>
                          <m:ctrlPr>
                            <a:rPr lang="en-US" sz="1600" i="1">
                              <a:latin typeface="Cambria Math" panose="02040503050406030204" pitchFamily="18" charset="0"/>
                              <a:ea typeface="Cambria Math"/>
                            </a:rPr>
                          </m:ctrlPr>
                        </m:fPr>
                        <m:num>
                          <m:sSup>
                            <m:sSupPr>
                              <m:ctrlPr>
                                <a:rPr lang="en-US" sz="1600" i="1">
                                  <a:latin typeface="Cambria Math" panose="02040503050406030204" pitchFamily="18" charset="0"/>
                                  <a:ea typeface="Cambria Math"/>
                                </a:rPr>
                              </m:ctrlPr>
                            </m:sSupPr>
                            <m:e>
                              <m:d>
                                <m:dPr>
                                  <m:ctrlPr>
                                    <a:rPr lang="en-US" sz="1600" i="1">
                                      <a:latin typeface="Cambria Math" panose="02040503050406030204" pitchFamily="18" charset="0"/>
                                      <a:ea typeface="Cambria Math"/>
                                    </a:rPr>
                                  </m:ctrlPr>
                                </m:dPr>
                                <m:e>
                                  <m:r>
                                    <a:rPr lang="en-US" sz="1600" i="1">
                                      <a:latin typeface="Cambria Math"/>
                                      <a:ea typeface="Cambria Math"/>
                                    </a:rPr>
                                    <m:t>100×</m:t>
                                  </m:r>
                                  <m:f>
                                    <m:fPr>
                                      <m:ctrlPr>
                                        <a:rPr lang="en-US" sz="1600" i="1">
                                          <a:latin typeface="Cambria Math" panose="02040503050406030204" pitchFamily="18" charset="0"/>
                                          <a:ea typeface="Cambria Math"/>
                                        </a:rPr>
                                      </m:ctrlPr>
                                    </m:fPr>
                                    <m:num>
                                      <m:r>
                                        <a:rPr lang="en-US" sz="1600" i="1">
                                          <a:latin typeface="Cambria Math"/>
                                          <a:ea typeface="Cambria Math"/>
                                        </a:rPr>
                                        <m:t>5</m:t>
                                      </m:r>
                                    </m:num>
                                    <m:den>
                                      <m:r>
                                        <a:rPr lang="en-US" sz="1600" i="1">
                                          <a:latin typeface="Cambria Math"/>
                                          <a:ea typeface="Cambria Math"/>
                                        </a:rPr>
                                        <m:t>18</m:t>
                                      </m:r>
                                    </m:den>
                                  </m:f>
                                </m:e>
                              </m:d>
                            </m:e>
                            <m:sup>
                              <m:r>
                                <a:rPr lang="en-US" sz="1600" i="1">
                                  <a:latin typeface="Cambria Math"/>
                                  <a:ea typeface="Cambria Math"/>
                                </a:rPr>
                                <m:t>2</m:t>
                              </m:r>
                            </m:sup>
                          </m:sSup>
                        </m:num>
                        <m:den>
                          <m:r>
                            <a:rPr lang="en-US" sz="1600" i="1">
                              <a:latin typeface="Cambria Math"/>
                              <a:ea typeface="Cambria Math"/>
                            </a:rPr>
                            <m:t>40</m:t>
                          </m:r>
                        </m:den>
                      </m:f>
                      <m:r>
                        <a:rPr lang="en-US" sz="1600" i="1">
                          <a:latin typeface="Cambria Math"/>
                          <a:ea typeface="Cambria Math"/>
                        </a:rPr>
                        <m:t>×0.6=2893.519 </m:t>
                      </m:r>
                      <m:r>
                        <a:rPr lang="en-US" sz="1600" i="1">
                          <a:latin typeface="Cambria Math"/>
                          <a:ea typeface="Cambria Math"/>
                        </a:rPr>
                        <m:t>𝑁</m:t>
                      </m:r>
                    </m:oMath>
                  </m:oMathPara>
                </a14:m>
                <a:endParaRPr lang="en-US" sz="1600" dirty="0">
                  <a:ea typeface="Cambria Math"/>
                </a:endParaRPr>
              </a:p>
              <a:p>
                <a:pPr/>
                <a14:m>
                  <m:oMathPara xmlns:m="http://schemas.openxmlformats.org/officeDocument/2006/math">
                    <m:oMathParaPr>
                      <m:jc m:val="centerGroup"/>
                    </m:oMathParaPr>
                    <m:oMath xmlns:m="http://schemas.openxmlformats.org/officeDocument/2006/math">
                      <m:r>
                        <a:rPr lang="en-US" sz="1600" i="1">
                          <a:latin typeface="Cambria Math"/>
                          <a:ea typeface="Cambria Math"/>
                        </a:rPr>
                        <m:t>𝑚𝑔h</m:t>
                      </m:r>
                      <m:r>
                        <a:rPr lang="en-US" sz="1600">
                          <a:latin typeface="Cambria Math"/>
                          <a:ea typeface="Cambria Math"/>
                        </a:rPr>
                        <m:t>=250</m:t>
                      </m:r>
                      <m:r>
                        <a:rPr lang="en-US" sz="1600" i="1">
                          <a:latin typeface="Cambria Math"/>
                          <a:ea typeface="Cambria Math"/>
                        </a:rPr>
                        <m:t>×9.81×0.6=1471.5 </m:t>
                      </m:r>
                      <m:r>
                        <a:rPr lang="en-US" sz="1600" i="1">
                          <a:latin typeface="Cambria Math"/>
                          <a:ea typeface="Cambria Math"/>
                        </a:rPr>
                        <m:t>𝑁</m:t>
                      </m:r>
                    </m:oMath>
                  </m:oMathPara>
                </a14:m>
                <a:endParaRPr lang="en-US" sz="1600" dirty="0">
                  <a:ea typeface="Cambria Math"/>
                </a:endParaRPr>
              </a:p>
              <a:p>
                <a:pPr/>
                <a14:m>
                  <m:oMathPara xmlns:m="http://schemas.openxmlformats.org/officeDocument/2006/math">
                    <m:oMathParaPr>
                      <m:jc m:val="centerGroup"/>
                    </m:oMathParaPr>
                    <m:oMath xmlns:m="http://schemas.openxmlformats.org/officeDocument/2006/math">
                      <m:r>
                        <a:rPr lang="en-US" sz="1600" i="1">
                          <a:latin typeface="Cambria Math"/>
                          <a:ea typeface="Cambria Math"/>
                        </a:rPr>
                        <m:t>𝑡𝑎𝑛</m:t>
                      </m:r>
                      <m:r>
                        <a:rPr lang="en-US" sz="1600" i="1">
                          <a:latin typeface="Cambria Math"/>
                          <a:ea typeface="Cambria Math"/>
                        </a:rPr>
                        <m:t>𝛼</m:t>
                      </m:r>
                      <m:r>
                        <a:rPr lang="en-US" sz="1600" i="1">
                          <a:latin typeface="Cambria Math"/>
                          <a:ea typeface="Cambria Math"/>
                        </a:rPr>
                        <m:t>=</m:t>
                      </m:r>
                      <m:f>
                        <m:fPr>
                          <m:ctrlPr>
                            <a:rPr lang="en-US" sz="1600" i="1">
                              <a:latin typeface="Cambria Math" panose="02040503050406030204" pitchFamily="18" charset="0"/>
                              <a:ea typeface="Cambria Math"/>
                            </a:rPr>
                          </m:ctrlPr>
                        </m:fPr>
                        <m:num>
                          <m:r>
                            <a:rPr lang="en-US" sz="1600" i="1">
                              <a:latin typeface="Cambria Math"/>
                              <a:ea typeface="Cambria Math"/>
                            </a:rPr>
                            <m:t>3194.445</m:t>
                          </m:r>
                        </m:num>
                        <m:den>
                          <m:r>
                            <a:rPr lang="en-US" sz="1600" i="1">
                              <a:latin typeface="Cambria Math"/>
                              <a:ea typeface="Cambria Math"/>
                            </a:rPr>
                            <m:t>1471.5</m:t>
                          </m:r>
                        </m:den>
                      </m:f>
                      <m:r>
                        <a:rPr lang="en-US" sz="1600">
                          <a:latin typeface="Cambria Math"/>
                          <a:ea typeface="Cambria Math"/>
                        </a:rPr>
                        <m:t>; </m:t>
                      </m:r>
                      <m:r>
                        <a:rPr lang="en-US" sz="1600" i="1">
                          <a:latin typeface="Cambria Math"/>
                          <a:ea typeface="Cambria Math"/>
                        </a:rPr>
                        <m:t>⇒</m:t>
                      </m:r>
                      <m:r>
                        <m:rPr>
                          <m:sty m:val="p"/>
                        </m:rPr>
                        <a:rPr lang="el-GR" sz="1600" i="1">
                          <a:latin typeface="Cambria Math"/>
                          <a:ea typeface="Cambria Math"/>
                        </a:rPr>
                        <m:t>α</m:t>
                      </m:r>
                      <m:r>
                        <a:rPr lang="en-US" sz="1600" i="1">
                          <a:latin typeface="Cambria Math"/>
                          <a:ea typeface="Cambria Math"/>
                        </a:rPr>
                        <m:t>=65.26</m:t>
                      </m:r>
                      <m:sSup>
                        <m:sSupPr>
                          <m:ctrlPr>
                            <a:rPr lang="en-US" sz="1600" i="1">
                              <a:latin typeface="Cambria Math" panose="02040503050406030204" pitchFamily="18" charset="0"/>
                              <a:ea typeface="Cambria Math"/>
                            </a:rPr>
                          </m:ctrlPr>
                        </m:sSupPr>
                        <m:e>
                          <m:r>
                            <a:rPr lang="en-US" sz="1600" i="1">
                              <a:latin typeface="Cambria Math"/>
                              <a:ea typeface="Cambria Math"/>
                            </a:rPr>
                            <m:t>7</m:t>
                          </m:r>
                        </m:e>
                        <m:sup>
                          <m:r>
                            <a:rPr lang="en-US" sz="1600" i="1">
                              <a:latin typeface="Cambria Math"/>
                              <a:ea typeface="Cambria Math"/>
                            </a:rPr>
                            <m:t>𝑜</m:t>
                          </m:r>
                        </m:sup>
                      </m:sSup>
                    </m:oMath>
                  </m:oMathPara>
                </a14:m>
                <a:endParaRPr lang="en-US" sz="1600" dirty="0"/>
              </a:p>
              <a:p>
                <a:endParaRPr lang="en-US" sz="1600" dirty="0">
                  <a:ea typeface="Cambria Math"/>
                </a:endParaRPr>
              </a:p>
              <a:p>
                <a:endParaRPr lang="en-US" sz="1600" dirty="0"/>
              </a:p>
              <a:p>
                <a:endParaRPr lang="en-US" sz="1600" dirty="0"/>
              </a:p>
              <a:p>
                <a:endParaRPr lang="en-US" sz="1600" dirty="0"/>
              </a:p>
            </p:txBody>
          </p:sp>
        </mc:Choice>
        <mc:Fallback>
          <p:sp>
            <p:nvSpPr>
              <p:cNvPr id="4" name="TextBox 3"/>
              <p:cNvSpPr txBox="1">
                <a:spLocks noRot="1" noChangeAspect="1" noMove="1" noResize="1" noEditPoints="1" noAdjustHandles="1" noChangeArrowheads="1" noChangeShapeType="1" noTextEdit="1"/>
              </p:cNvSpPr>
              <p:nvPr/>
            </p:nvSpPr>
            <p:spPr>
              <a:xfrm>
                <a:off x="4191000" y="3271577"/>
                <a:ext cx="6553200" cy="442743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70959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62A9560-2E7B-41A3-9F82-82295C59A7BE}" vid="{DD833A61-242F-4440-8F8C-EA11C2DDA7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IDL ppt temp (1)</Template>
  <TotalTime>1232</TotalTime>
  <Words>3382</Words>
  <Application>Microsoft Office PowerPoint</Application>
  <PresentationFormat>Widescreen</PresentationFormat>
  <Paragraphs>475</Paragraphs>
  <Slides>109</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109</vt:i4>
      </vt:variant>
    </vt:vector>
  </HeadingPairs>
  <TitlesOfParts>
    <vt:vector size="120" baseType="lpstr">
      <vt:lpstr>Arial</vt:lpstr>
      <vt:lpstr>Arial Black</vt:lpstr>
      <vt:lpstr>Calibri</vt:lpstr>
      <vt:lpstr>Cambria Math</vt:lpstr>
      <vt:lpstr>Century Gothic</vt:lpstr>
      <vt:lpstr>Futura Md BT</vt:lpstr>
      <vt:lpstr>Times New Roman</vt:lpstr>
      <vt:lpstr>UniversalMath1 BT</vt:lpstr>
      <vt:lpstr>Office Theme</vt:lpstr>
      <vt:lpstr>Equation</vt:lpstr>
      <vt:lpstr>Microsoft Equation 3.0</vt:lpstr>
      <vt:lpstr>ME 361</vt:lpstr>
      <vt:lpstr>General Motion Equations</vt:lpstr>
      <vt:lpstr>Linear, Angular Velocities, Transport Theorem</vt:lpstr>
      <vt:lpstr>Linear, Angular Velocities, Transport Theorem</vt:lpstr>
      <vt:lpstr>Linear, Angular Velocities, Transport Theorem</vt:lpstr>
      <vt:lpstr>Linear, Angular Velocities, Transport Theorem</vt:lpstr>
      <vt:lpstr>Linear, Angular Velocities, Transport Theorem</vt:lpstr>
      <vt:lpstr>Linear, Angular Velocities, Transport Theorem</vt:lpstr>
      <vt:lpstr>General Motion</vt:lpstr>
      <vt:lpstr>General Motion Examples</vt:lpstr>
      <vt:lpstr>General Motion Equations</vt:lpstr>
      <vt:lpstr>General Motion Examples</vt:lpstr>
      <vt:lpstr>General Motion Examples</vt:lpstr>
      <vt:lpstr>General Motion Examples</vt:lpstr>
      <vt:lpstr>General Motion Examples</vt:lpstr>
      <vt:lpstr>General Motion Examples</vt:lpstr>
      <vt:lpstr>General Motion Examples</vt:lpstr>
      <vt:lpstr>General Motion Examples</vt:lpstr>
      <vt:lpstr>General Motion Examples</vt:lpstr>
      <vt:lpstr>General Motion Examples</vt:lpstr>
      <vt:lpstr>General Motion Examples</vt:lpstr>
      <vt:lpstr>General Motion Examples</vt:lpstr>
      <vt:lpstr>General Motion Examples</vt:lpstr>
      <vt:lpstr>ME 361</vt:lpstr>
      <vt:lpstr>RIGID BODY GEOMETRY</vt:lpstr>
      <vt:lpstr>RIGID BODY GEOMETRY</vt:lpstr>
      <vt:lpstr>RIGID BODY GEOMETRY</vt:lpstr>
      <vt:lpstr>RIGID BODY GEOMETRY</vt:lpstr>
      <vt:lpstr>RIGID BODY GEOMETRY</vt:lpstr>
      <vt:lpstr>RIGID BODY GEOMETRY</vt:lpstr>
      <vt:lpstr>RIGID BODY GEOMETRY</vt:lpstr>
      <vt:lpstr>RIGID BODY GEOMETRY</vt:lpstr>
      <vt:lpstr>RIGID BODY GEOMETRY</vt:lpstr>
      <vt:lpstr>Moments of Inertia </vt:lpstr>
      <vt:lpstr>Products of Inertia</vt:lpstr>
      <vt:lpstr>Moments &amp; Products of Inertia </vt:lpstr>
      <vt:lpstr>Moments &amp; Products of Inertia </vt:lpstr>
      <vt:lpstr>Moments &amp; Products of Inertia </vt:lpstr>
      <vt:lpstr>PowerPoint Presentation</vt:lpstr>
      <vt:lpstr>Moments &amp; Products of Inertia </vt:lpstr>
      <vt:lpstr>Moments &amp; Products of Inertia </vt:lpstr>
      <vt:lpstr>Moments &amp; Products of Inertia </vt:lpstr>
      <vt:lpstr>Moments &amp; Products of Inertia </vt:lpstr>
      <vt:lpstr>Moments &amp; Products of Inertia </vt:lpstr>
      <vt:lpstr>Moments &amp; Products of Inertia </vt:lpstr>
      <vt:lpstr>Moments &amp; Products of Inertia</vt:lpstr>
      <vt:lpstr>Moments &amp; Products of Inertia</vt:lpstr>
      <vt:lpstr>PowerPoint Presentation</vt:lpstr>
      <vt:lpstr>Moments &amp; Products of Inertia</vt:lpstr>
      <vt:lpstr>Moments &amp; Products of Inertia</vt:lpstr>
      <vt:lpstr>PowerPoint Presentation</vt:lpstr>
      <vt:lpstr>PowerPoint Presentation</vt:lpstr>
      <vt:lpstr>Moments &amp; Products of Inertia</vt:lpstr>
      <vt:lpstr>Inertia Matrix</vt:lpstr>
      <vt:lpstr>Transformation of Mass Moments of Inertia</vt:lpstr>
      <vt:lpstr>Transformation of Mass Moments of Inertia</vt:lpstr>
      <vt:lpstr>Radius of Gyration</vt:lpstr>
      <vt:lpstr>Rotation of Coordinate Axis </vt:lpstr>
      <vt:lpstr>Rotation of Coordinate Axis </vt:lpstr>
      <vt:lpstr>Moment of Inertia about an Arbitrary Axis </vt:lpstr>
      <vt:lpstr>Moment of Inertia about an Arbitrary Axis</vt:lpstr>
      <vt:lpstr>Moment of Inertia about an Arbitrary Axis</vt:lpstr>
      <vt:lpstr>Moment of Inertia about an Arbitrary Axis</vt:lpstr>
      <vt:lpstr>Moment of Inertia about an Arbitrary Axis</vt:lpstr>
      <vt:lpstr>Moment of Inertia about an Arbitrary Axis</vt:lpstr>
      <vt:lpstr>Principal Moments of Inertia</vt:lpstr>
      <vt:lpstr>Principal Moments of Inertia</vt:lpstr>
      <vt:lpstr>Principal Moments of Inertia</vt:lpstr>
      <vt:lpstr>ME 361</vt:lpstr>
      <vt:lpstr>Equations of Translational Motion </vt:lpstr>
      <vt:lpstr>Equations of Rotational Motion</vt:lpstr>
      <vt:lpstr>Angular Momentum(H) of an Arbitrary Point A</vt:lpstr>
      <vt:lpstr>Rectangular Components of H</vt:lpstr>
      <vt:lpstr>Rectangular Components of H cont’d…</vt:lpstr>
      <vt:lpstr>Rectangular Components of H cont’d…</vt:lpstr>
      <vt:lpstr>FUNDAMENTAL EQUATIONS OF MOTION OF A 3-D RIGID BODY</vt:lpstr>
      <vt:lpstr>EQUATIONS OF MOTION OF A 3-D RIGID BODY cont’d…</vt:lpstr>
      <vt:lpstr>EQUATIONS OF MOTION OF A 3-D RIGID BODY cnt’d</vt:lpstr>
      <vt:lpstr>EULER’S EQUATIONS OF MOTION</vt:lpstr>
      <vt:lpstr>Worked Example 1</vt:lpstr>
      <vt:lpstr>Worked Example 1 cont’d</vt:lpstr>
      <vt:lpstr>Worked Examples cont’d Solution to 3.1 cont’d</vt:lpstr>
      <vt:lpstr>Worked Examples cont’d Solution to 3.1 cont’d</vt:lpstr>
      <vt:lpstr>Worked Example 2</vt:lpstr>
      <vt:lpstr>Solution 2</vt:lpstr>
      <vt:lpstr>Solution 2 cont’d…</vt:lpstr>
      <vt:lpstr>Solution 2 cont’d…</vt:lpstr>
      <vt:lpstr>Solution 2 cont’d…</vt:lpstr>
      <vt:lpstr>GYROSCOPIC MOTION</vt:lpstr>
      <vt:lpstr>GYROSCOPIC MOTION cont’d…</vt:lpstr>
      <vt:lpstr>GYROSCOPIC MOTION cont’d… </vt:lpstr>
      <vt:lpstr>GYROSCOPIC MOTION cont’d…</vt:lpstr>
      <vt:lpstr>Worked Example 3</vt:lpstr>
      <vt:lpstr>Solution 3 cont’d…</vt:lpstr>
      <vt:lpstr>Worked Example 4</vt:lpstr>
      <vt:lpstr>Worked  Example 5</vt:lpstr>
      <vt:lpstr>Solution</vt:lpstr>
      <vt:lpstr>Gyroscopic Effects in Machines </vt:lpstr>
      <vt:lpstr>Worked Example 7</vt:lpstr>
      <vt:lpstr>Worked Example 7</vt:lpstr>
      <vt:lpstr>Worked Example 8</vt:lpstr>
      <vt:lpstr>PowerPoint Presentation</vt:lpstr>
      <vt:lpstr>ASSIGNMENT 1</vt:lpstr>
      <vt:lpstr>ASSIGNMENT 2</vt:lpstr>
      <vt:lpstr>ASSIGNMENT 3</vt:lpstr>
      <vt:lpstr>ASSIGNMENT 4</vt:lpstr>
      <vt:lpstr>ASSIGNMENT 5</vt:lpstr>
      <vt:lpstr>ASSIGNMENT 6</vt:lpstr>
      <vt:lpstr>Thank You</vt:lpstr>
    </vt:vector>
  </TitlesOfParts>
  <Company>AS-8 media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ISD 458</dc:title>
  <dc:creator>Lena Dzifa Mensah</dc:creator>
  <cp:lastModifiedBy>Windows User</cp:lastModifiedBy>
  <cp:revision>172</cp:revision>
  <dcterms:created xsi:type="dcterms:W3CDTF">2016-11-29T15:06:58Z</dcterms:created>
  <dcterms:modified xsi:type="dcterms:W3CDTF">2021-01-24T14:54:20Z</dcterms:modified>
</cp:coreProperties>
</file>